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 /><Relationship Id="rId2" Type="http://schemas.openxmlformats.org/package/2006/relationships/metadata/thumbnail" Target="docProps/thumbnail.jpeg" /><Relationship Id="rId1" Type="http://schemas.openxmlformats.org/officeDocument/2006/relationships/officeDocument" Target="ppt/presentation.xml" /><Relationship Id="rId4" Type="http://schemas.openxmlformats.org/officeDocument/2006/relationships/extended-properties" Target="docProps/app.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sldSz cx="18288000" cy="10287000"/>
  <p:notesSz cx="6858000" cy="9144000"/>
  <p:embeddedFontLst>
    <p:embeddedFont>
      <p:font typeface="Aniyah" panose="02000500000000000000" pitchFamily="2" charset="0"/>
      <p:regular r:id="rId15"/>
    </p:embeddedFont>
    <p:embeddedFont>
      <p:font typeface="Aniyah Italics" panose="02000500000000000000" pitchFamily="2" charset="0"/>
      <p:regular r:id="rId16"/>
    </p:embeddedFont>
    <p:embeddedFont>
      <p:font typeface="Arimo" panose="020B0604020202020204" pitchFamily="34" charset="0"/>
      <p:regular r:id="rId17"/>
    </p:embeddedFont>
    <p:embeddedFont>
      <p:font typeface="Arimo Bold" panose="020B0704020202020204" pitchFamily="34" charset="0"/>
      <p:regular r:id="rId18"/>
    </p:embeddedFont>
    <p:embeddedFont>
      <p:font typeface="Arimo Bold Italics" panose="020B0704020202090204" pitchFamily="34" charset="0"/>
      <p:regular r:id="rId19"/>
    </p:embeddedFont>
    <p:embeddedFont>
      <p:font typeface="Arimo Italics" panose="020B0604020202090204" pitchFamily="34" charset="0"/>
      <p:regular r:id="rId20"/>
    </p:embeddedFont>
    <p:embeddedFont>
      <p:font typeface="Cardo" panose="02020600000000000000" pitchFamily="18" charset="-79"/>
      <p:regular r:id="rId21"/>
    </p:embeddedFont>
    <p:embeddedFont>
      <p:font typeface="Cardo Bold" panose="02020804080000020003" pitchFamily="18" charset="-79"/>
      <p:regular r:id="rId22"/>
    </p:embeddedFont>
    <p:embeddedFont>
      <p:font typeface="Cardo Italics" panose="02020600000000000000" pitchFamily="18" charset="-79"/>
      <p:regular r:id="rId23"/>
    </p:embeddedFont>
    <p:embeddedFont>
      <p:font typeface="Open Sans Light" panose="020B0306030504020204" pitchFamily="34" charset="0"/>
      <p:regular r:id="rId24"/>
    </p:embeddedFont>
    <p:embeddedFont>
      <p:font typeface="Open Sans Light Bold" panose="020B0806030504020204" pitchFamily="34" charset="0"/>
      <p:regular r:id="rId25"/>
    </p:embeddedFont>
    <p:embeddedFont>
      <p:font typeface="Open Sans Light Bold Italics" panose="020B0806030504020204" pitchFamily="34" charset="0"/>
      <p:regular r:id="rId26"/>
    </p:embeddedFont>
    <p:embeddedFont>
      <p:font typeface="Open Sans Light Italics" panose="020B0306030504020204" pitchFamily="34" charset="0"/>
      <p:regular r:id="rId27"/>
    </p:embeddedFont>
    <p:embeddedFont>
      <p:font typeface="Poppins" panose="020B0502040504020204" pitchFamily="34" charset="0"/>
      <p:regular r:id="rId28"/>
    </p:embeddedFont>
    <p:embeddedFont>
      <p:font typeface="Poppins Bold" pitchFamily="2" charset="0"/>
      <p:regular r:id="rId29"/>
    </p:embeddedFont>
    <p:embeddedFont>
      <p:font typeface="Poppins Bold Italics" pitchFamily="2" charset="0"/>
      <p:regular r:id="rId30"/>
    </p:embeddedFont>
    <p:embeddedFont>
      <p:font typeface="Poppins Italics" pitchFamily="2" charset="0"/>
      <p:regular r:id="rId3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 /><Relationship Id="rId13" Type="http://schemas.openxmlformats.org/officeDocument/2006/relationships/slide" Target="slides/slide12.xml" /><Relationship Id="rId18" Type="http://schemas.openxmlformats.org/officeDocument/2006/relationships/font" Target="fonts/font4.fntdata" /><Relationship Id="rId26" Type="http://schemas.openxmlformats.org/officeDocument/2006/relationships/font" Target="fonts/font12.fntdata" /><Relationship Id="rId3" Type="http://schemas.openxmlformats.org/officeDocument/2006/relationships/slide" Target="slides/slide2.xml" /><Relationship Id="rId21" Type="http://schemas.openxmlformats.org/officeDocument/2006/relationships/font" Target="fonts/font7.fntdata" /><Relationship Id="rId34" Type="http://schemas.openxmlformats.org/officeDocument/2006/relationships/theme" Target="theme/theme1.xml" /><Relationship Id="rId7" Type="http://schemas.openxmlformats.org/officeDocument/2006/relationships/slide" Target="slides/slide6.xml" /><Relationship Id="rId12" Type="http://schemas.openxmlformats.org/officeDocument/2006/relationships/slide" Target="slides/slide11.xml" /><Relationship Id="rId17" Type="http://schemas.openxmlformats.org/officeDocument/2006/relationships/font" Target="fonts/font3.fntdata" /><Relationship Id="rId25" Type="http://schemas.openxmlformats.org/officeDocument/2006/relationships/font" Target="fonts/font11.fntdata" /><Relationship Id="rId33" Type="http://schemas.openxmlformats.org/officeDocument/2006/relationships/viewProps" Target="viewProps.xml" /><Relationship Id="rId2" Type="http://schemas.openxmlformats.org/officeDocument/2006/relationships/slide" Target="slides/slide1.xml" /><Relationship Id="rId16" Type="http://schemas.openxmlformats.org/officeDocument/2006/relationships/font" Target="fonts/font2.fntdata" /><Relationship Id="rId20" Type="http://schemas.openxmlformats.org/officeDocument/2006/relationships/font" Target="fonts/font6.fntdata" /><Relationship Id="rId29" Type="http://schemas.openxmlformats.org/officeDocument/2006/relationships/font" Target="fonts/font15.fntdata" /><Relationship Id="rId1" Type="http://schemas.openxmlformats.org/officeDocument/2006/relationships/slideMaster" Target="slideMasters/slideMaster1.xml" /><Relationship Id="rId6" Type="http://schemas.openxmlformats.org/officeDocument/2006/relationships/slide" Target="slides/slide5.xml" /><Relationship Id="rId11" Type="http://schemas.openxmlformats.org/officeDocument/2006/relationships/slide" Target="slides/slide10.xml" /><Relationship Id="rId24" Type="http://schemas.openxmlformats.org/officeDocument/2006/relationships/font" Target="fonts/font10.fntdata" /><Relationship Id="rId32" Type="http://schemas.openxmlformats.org/officeDocument/2006/relationships/presProps" Target="presProps.xml" /><Relationship Id="rId5" Type="http://schemas.openxmlformats.org/officeDocument/2006/relationships/slide" Target="slides/slide4.xml" /><Relationship Id="rId15" Type="http://schemas.openxmlformats.org/officeDocument/2006/relationships/font" Target="fonts/font1.fntdata" /><Relationship Id="rId23" Type="http://schemas.openxmlformats.org/officeDocument/2006/relationships/font" Target="fonts/font9.fntdata" /><Relationship Id="rId28" Type="http://schemas.openxmlformats.org/officeDocument/2006/relationships/font" Target="fonts/font14.fntdata" /><Relationship Id="rId10" Type="http://schemas.openxmlformats.org/officeDocument/2006/relationships/slide" Target="slides/slide9.xml" /><Relationship Id="rId19" Type="http://schemas.openxmlformats.org/officeDocument/2006/relationships/font" Target="fonts/font5.fntdata" /><Relationship Id="rId31" Type="http://schemas.openxmlformats.org/officeDocument/2006/relationships/font" Target="fonts/font17.fntdata" /><Relationship Id="rId4" Type="http://schemas.openxmlformats.org/officeDocument/2006/relationships/slide" Target="slides/slide3.xml" /><Relationship Id="rId9" Type="http://schemas.openxmlformats.org/officeDocument/2006/relationships/slide" Target="slides/slide8.xml" /><Relationship Id="rId14" Type="http://schemas.openxmlformats.org/officeDocument/2006/relationships/slide" Target="slides/slide13.xml" /><Relationship Id="rId22" Type="http://schemas.openxmlformats.org/officeDocument/2006/relationships/font" Target="fonts/font8.fntdata" /><Relationship Id="rId27" Type="http://schemas.openxmlformats.org/officeDocument/2006/relationships/font" Target="fonts/font13.fntdata" /><Relationship Id="rId30" Type="http://schemas.openxmlformats.org/officeDocument/2006/relationships/font" Target="fonts/font16.fntdata" /><Relationship Id="rId35" Type="http://schemas.openxmlformats.org/officeDocument/2006/relationships/tableStyles" Target="tableStyles.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5/8/2023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5/8/2023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5/8/2023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theme" Target="../theme/theme1.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5/8/2023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 /><Relationship Id="rId13" Type="http://schemas.openxmlformats.org/officeDocument/2006/relationships/image" Target="../media/image12.png" /><Relationship Id="rId3" Type="http://schemas.openxmlformats.org/officeDocument/2006/relationships/image" Target="../media/image2.svg" /><Relationship Id="rId7" Type="http://schemas.openxmlformats.org/officeDocument/2006/relationships/image" Target="../media/image6.svg" /><Relationship Id="rId12" Type="http://schemas.openxmlformats.org/officeDocument/2006/relationships/image" Target="../media/image11.png" /><Relationship Id="rId2" Type="http://schemas.openxmlformats.org/officeDocument/2006/relationships/image" Target="../media/image1.png" /><Relationship Id="rId1" Type="http://schemas.openxmlformats.org/officeDocument/2006/relationships/slideLayout" Target="../slideLayouts/slideLayout7.xml" /><Relationship Id="rId6" Type="http://schemas.openxmlformats.org/officeDocument/2006/relationships/image" Target="../media/image5.png" /><Relationship Id="rId11" Type="http://schemas.openxmlformats.org/officeDocument/2006/relationships/image" Target="../media/image10.svg" /><Relationship Id="rId5" Type="http://schemas.openxmlformats.org/officeDocument/2006/relationships/image" Target="../media/image4.svg" /><Relationship Id="rId10" Type="http://schemas.openxmlformats.org/officeDocument/2006/relationships/image" Target="../media/image9.png" /><Relationship Id="rId4" Type="http://schemas.openxmlformats.org/officeDocument/2006/relationships/image" Target="../media/image3.png" /><Relationship Id="rId9" Type="http://schemas.openxmlformats.org/officeDocument/2006/relationships/image" Target="../media/image8.svg" /></Relationships>
</file>

<file path=ppt/slides/_rels/slide10.xml.rels><?xml version="1.0" encoding="UTF-8" standalone="yes"?>
<Relationships xmlns="http://schemas.openxmlformats.org/package/2006/relationships"><Relationship Id="rId8" Type="http://schemas.openxmlformats.org/officeDocument/2006/relationships/image" Target="../media/image13.png" /><Relationship Id="rId3" Type="http://schemas.openxmlformats.org/officeDocument/2006/relationships/image" Target="../media/image2.svg" /><Relationship Id="rId7" Type="http://schemas.openxmlformats.org/officeDocument/2006/relationships/image" Target="../media/image10.svg" /><Relationship Id="rId12" Type="http://schemas.openxmlformats.org/officeDocument/2006/relationships/image" Target="../media/image24.png" /><Relationship Id="rId2" Type="http://schemas.openxmlformats.org/officeDocument/2006/relationships/image" Target="../media/image1.png" /><Relationship Id="rId1" Type="http://schemas.openxmlformats.org/officeDocument/2006/relationships/slideLayout" Target="../slideLayouts/slideLayout7.xml" /><Relationship Id="rId6" Type="http://schemas.openxmlformats.org/officeDocument/2006/relationships/image" Target="../media/image9.png" /><Relationship Id="rId11" Type="http://schemas.openxmlformats.org/officeDocument/2006/relationships/image" Target="../media/image19.svg" /><Relationship Id="rId5" Type="http://schemas.openxmlformats.org/officeDocument/2006/relationships/image" Target="../media/image8.svg" /><Relationship Id="rId10" Type="http://schemas.openxmlformats.org/officeDocument/2006/relationships/image" Target="../media/image18.png" /><Relationship Id="rId4" Type="http://schemas.openxmlformats.org/officeDocument/2006/relationships/image" Target="../media/image7.png" /><Relationship Id="rId9" Type="http://schemas.openxmlformats.org/officeDocument/2006/relationships/image" Target="../media/image14.svg" /></Relationships>
</file>

<file path=ppt/slides/_rels/slide11.xml.rels><?xml version="1.0" encoding="UTF-8" standalone="yes"?>
<Relationships xmlns="http://schemas.openxmlformats.org/package/2006/relationships"><Relationship Id="rId8" Type="http://schemas.openxmlformats.org/officeDocument/2006/relationships/image" Target="../media/image13.png" /><Relationship Id="rId3" Type="http://schemas.openxmlformats.org/officeDocument/2006/relationships/image" Target="../media/image2.svg" /><Relationship Id="rId7" Type="http://schemas.openxmlformats.org/officeDocument/2006/relationships/image" Target="../media/image10.svg" /><Relationship Id="rId2" Type="http://schemas.openxmlformats.org/officeDocument/2006/relationships/image" Target="../media/image1.png" /><Relationship Id="rId1" Type="http://schemas.openxmlformats.org/officeDocument/2006/relationships/slideLayout" Target="../slideLayouts/slideLayout7.xml" /><Relationship Id="rId6" Type="http://schemas.openxmlformats.org/officeDocument/2006/relationships/image" Target="../media/image9.png" /><Relationship Id="rId11" Type="http://schemas.openxmlformats.org/officeDocument/2006/relationships/image" Target="../media/image19.svg" /><Relationship Id="rId5" Type="http://schemas.openxmlformats.org/officeDocument/2006/relationships/image" Target="../media/image8.svg" /><Relationship Id="rId10" Type="http://schemas.openxmlformats.org/officeDocument/2006/relationships/image" Target="../media/image18.png" /><Relationship Id="rId4" Type="http://schemas.openxmlformats.org/officeDocument/2006/relationships/image" Target="../media/image7.png" /><Relationship Id="rId9" Type="http://schemas.openxmlformats.org/officeDocument/2006/relationships/image" Target="../media/image14.svg" /></Relationships>
</file>

<file path=ppt/slides/_rels/slide12.xml.rels><?xml version="1.0" encoding="UTF-8" standalone="yes"?>
<Relationships xmlns="http://schemas.openxmlformats.org/package/2006/relationships"><Relationship Id="rId8" Type="http://schemas.openxmlformats.org/officeDocument/2006/relationships/image" Target="../media/image13.png" /><Relationship Id="rId3" Type="http://schemas.openxmlformats.org/officeDocument/2006/relationships/image" Target="../media/image2.svg" /><Relationship Id="rId7" Type="http://schemas.openxmlformats.org/officeDocument/2006/relationships/image" Target="../media/image10.svg" /><Relationship Id="rId2" Type="http://schemas.openxmlformats.org/officeDocument/2006/relationships/image" Target="../media/image1.png" /><Relationship Id="rId1" Type="http://schemas.openxmlformats.org/officeDocument/2006/relationships/slideLayout" Target="../slideLayouts/slideLayout7.xml" /><Relationship Id="rId6" Type="http://schemas.openxmlformats.org/officeDocument/2006/relationships/image" Target="../media/image9.png" /><Relationship Id="rId5" Type="http://schemas.openxmlformats.org/officeDocument/2006/relationships/image" Target="../media/image8.svg" /><Relationship Id="rId10" Type="http://schemas.openxmlformats.org/officeDocument/2006/relationships/image" Target="../media/image25.png" /><Relationship Id="rId4" Type="http://schemas.openxmlformats.org/officeDocument/2006/relationships/image" Target="../media/image7.png" /><Relationship Id="rId9" Type="http://schemas.openxmlformats.org/officeDocument/2006/relationships/image" Target="../media/image14.svg" /></Relationships>
</file>

<file path=ppt/slides/_rels/slide13.xml.rels><?xml version="1.0" encoding="UTF-8" standalone="yes"?>
<Relationships xmlns="http://schemas.openxmlformats.org/package/2006/relationships"><Relationship Id="rId8" Type="http://schemas.openxmlformats.org/officeDocument/2006/relationships/image" Target="../media/image26.png" /><Relationship Id="rId3" Type="http://schemas.openxmlformats.org/officeDocument/2006/relationships/image" Target="../media/image2.svg" /><Relationship Id="rId7" Type="http://schemas.openxmlformats.org/officeDocument/2006/relationships/image" Target="../media/image10.svg" /><Relationship Id="rId2" Type="http://schemas.openxmlformats.org/officeDocument/2006/relationships/image" Target="../media/image1.png" /><Relationship Id="rId1" Type="http://schemas.openxmlformats.org/officeDocument/2006/relationships/slideLayout" Target="../slideLayouts/slideLayout7.xml" /><Relationship Id="rId6" Type="http://schemas.openxmlformats.org/officeDocument/2006/relationships/image" Target="../media/image9.png" /><Relationship Id="rId11" Type="http://schemas.openxmlformats.org/officeDocument/2006/relationships/image" Target="../media/image29.svg" /><Relationship Id="rId5" Type="http://schemas.openxmlformats.org/officeDocument/2006/relationships/image" Target="../media/image8.svg" /><Relationship Id="rId10" Type="http://schemas.openxmlformats.org/officeDocument/2006/relationships/image" Target="../media/image28.png" /><Relationship Id="rId4" Type="http://schemas.openxmlformats.org/officeDocument/2006/relationships/image" Target="../media/image7.png" /><Relationship Id="rId9" Type="http://schemas.openxmlformats.org/officeDocument/2006/relationships/image" Target="../media/image27.svg" /></Relationships>
</file>

<file path=ppt/slides/_rels/slide2.xml.rels><?xml version="1.0" encoding="UTF-8" standalone="yes"?>
<Relationships xmlns="http://schemas.openxmlformats.org/package/2006/relationships"><Relationship Id="rId8" Type="http://schemas.openxmlformats.org/officeDocument/2006/relationships/image" Target="../media/image13.png" /><Relationship Id="rId3" Type="http://schemas.openxmlformats.org/officeDocument/2006/relationships/image" Target="../media/image2.svg" /><Relationship Id="rId7" Type="http://schemas.openxmlformats.org/officeDocument/2006/relationships/image" Target="../media/image10.svg" /><Relationship Id="rId2" Type="http://schemas.openxmlformats.org/officeDocument/2006/relationships/image" Target="../media/image1.png" /><Relationship Id="rId1" Type="http://schemas.openxmlformats.org/officeDocument/2006/relationships/slideLayout" Target="../slideLayouts/slideLayout7.xml" /><Relationship Id="rId6" Type="http://schemas.openxmlformats.org/officeDocument/2006/relationships/image" Target="../media/image9.png" /><Relationship Id="rId5" Type="http://schemas.openxmlformats.org/officeDocument/2006/relationships/image" Target="../media/image8.svg" /><Relationship Id="rId4" Type="http://schemas.openxmlformats.org/officeDocument/2006/relationships/image" Target="../media/image7.png" /><Relationship Id="rId9" Type="http://schemas.openxmlformats.org/officeDocument/2006/relationships/image" Target="../media/image14.svg" /></Relationships>
</file>

<file path=ppt/slides/_rels/slide3.xml.rels><?xml version="1.0" encoding="UTF-8" standalone="yes"?>
<Relationships xmlns="http://schemas.openxmlformats.org/package/2006/relationships"><Relationship Id="rId8" Type="http://schemas.openxmlformats.org/officeDocument/2006/relationships/image" Target="../media/image15.jpeg" /><Relationship Id="rId3" Type="http://schemas.openxmlformats.org/officeDocument/2006/relationships/image" Target="../media/image2.svg" /><Relationship Id="rId7" Type="http://schemas.openxmlformats.org/officeDocument/2006/relationships/image" Target="../media/image10.svg" /><Relationship Id="rId2" Type="http://schemas.openxmlformats.org/officeDocument/2006/relationships/image" Target="../media/image1.png" /><Relationship Id="rId1" Type="http://schemas.openxmlformats.org/officeDocument/2006/relationships/slideLayout" Target="../slideLayouts/slideLayout7.xml" /><Relationship Id="rId6" Type="http://schemas.openxmlformats.org/officeDocument/2006/relationships/image" Target="../media/image9.png" /><Relationship Id="rId5" Type="http://schemas.openxmlformats.org/officeDocument/2006/relationships/image" Target="../media/image8.svg" /><Relationship Id="rId10" Type="http://schemas.openxmlformats.org/officeDocument/2006/relationships/image" Target="../media/image17.svg" /><Relationship Id="rId4" Type="http://schemas.openxmlformats.org/officeDocument/2006/relationships/image" Target="../media/image7.png" /><Relationship Id="rId9" Type="http://schemas.openxmlformats.org/officeDocument/2006/relationships/image" Target="../media/image16.png" /></Relationships>
</file>

<file path=ppt/slides/_rels/slide4.xml.rels><?xml version="1.0" encoding="UTF-8" standalone="yes"?>
<Relationships xmlns="http://schemas.openxmlformats.org/package/2006/relationships"><Relationship Id="rId8" Type="http://schemas.openxmlformats.org/officeDocument/2006/relationships/image" Target="../media/image9.png" /><Relationship Id="rId3" Type="http://schemas.openxmlformats.org/officeDocument/2006/relationships/image" Target="../media/image19.svg" /><Relationship Id="rId7" Type="http://schemas.openxmlformats.org/officeDocument/2006/relationships/image" Target="../media/image8.svg" /><Relationship Id="rId2" Type="http://schemas.openxmlformats.org/officeDocument/2006/relationships/image" Target="../media/image18.png" /><Relationship Id="rId1" Type="http://schemas.openxmlformats.org/officeDocument/2006/relationships/slideLayout" Target="../slideLayouts/slideLayout7.xml" /><Relationship Id="rId6" Type="http://schemas.openxmlformats.org/officeDocument/2006/relationships/image" Target="../media/image7.png" /><Relationship Id="rId11" Type="http://schemas.openxmlformats.org/officeDocument/2006/relationships/image" Target="../media/image14.svg" /><Relationship Id="rId5" Type="http://schemas.openxmlformats.org/officeDocument/2006/relationships/image" Target="../media/image2.svg" /><Relationship Id="rId10" Type="http://schemas.openxmlformats.org/officeDocument/2006/relationships/image" Target="../media/image13.png" /><Relationship Id="rId4" Type="http://schemas.openxmlformats.org/officeDocument/2006/relationships/image" Target="../media/image1.png" /><Relationship Id="rId9" Type="http://schemas.openxmlformats.org/officeDocument/2006/relationships/image" Target="../media/image10.svg" /></Relationships>
</file>

<file path=ppt/slides/_rels/slide5.xml.rels><?xml version="1.0" encoding="UTF-8" standalone="yes"?>
<Relationships xmlns="http://schemas.openxmlformats.org/package/2006/relationships"><Relationship Id="rId8" Type="http://schemas.openxmlformats.org/officeDocument/2006/relationships/image" Target="../media/image13.png" /><Relationship Id="rId13" Type="http://schemas.openxmlformats.org/officeDocument/2006/relationships/image" Target="../media/image21.png" /><Relationship Id="rId3" Type="http://schemas.openxmlformats.org/officeDocument/2006/relationships/image" Target="../media/image2.svg" /><Relationship Id="rId7" Type="http://schemas.openxmlformats.org/officeDocument/2006/relationships/image" Target="../media/image10.svg" /><Relationship Id="rId12" Type="http://schemas.openxmlformats.org/officeDocument/2006/relationships/image" Target="../media/image20.png" /><Relationship Id="rId2" Type="http://schemas.openxmlformats.org/officeDocument/2006/relationships/image" Target="../media/image1.png" /><Relationship Id="rId1" Type="http://schemas.openxmlformats.org/officeDocument/2006/relationships/slideLayout" Target="../slideLayouts/slideLayout7.xml" /><Relationship Id="rId6" Type="http://schemas.openxmlformats.org/officeDocument/2006/relationships/image" Target="../media/image9.png" /><Relationship Id="rId11" Type="http://schemas.openxmlformats.org/officeDocument/2006/relationships/image" Target="../media/image19.svg" /><Relationship Id="rId5" Type="http://schemas.openxmlformats.org/officeDocument/2006/relationships/image" Target="../media/image8.svg" /><Relationship Id="rId10" Type="http://schemas.openxmlformats.org/officeDocument/2006/relationships/image" Target="../media/image18.png" /><Relationship Id="rId4" Type="http://schemas.openxmlformats.org/officeDocument/2006/relationships/image" Target="../media/image7.png" /><Relationship Id="rId9" Type="http://schemas.openxmlformats.org/officeDocument/2006/relationships/image" Target="../media/image14.svg" /></Relationships>
</file>

<file path=ppt/slides/_rels/slide6.xml.rels><?xml version="1.0" encoding="UTF-8" standalone="yes"?>
<Relationships xmlns="http://schemas.openxmlformats.org/package/2006/relationships"><Relationship Id="rId8" Type="http://schemas.openxmlformats.org/officeDocument/2006/relationships/image" Target="../media/image13.png" /><Relationship Id="rId3" Type="http://schemas.openxmlformats.org/officeDocument/2006/relationships/image" Target="../media/image2.svg" /><Relationship Id="rId7" Type="http://schemas.openxmlformats.org/officeDocument/2006/relationships/image" Target="../media/image10.svg" /><Relationship Id="rId2" Type="http://schemas.openxmlformats.org/officeDocument/2006/relationships/image" Target="../media/image1.png" /><Relationship Id="rId1" Type="http://schemas.openxmlformats.org/officeDocument/2006/relationships/slideLayout" Target="../slideLayouts/slideLayout7.xml" /><Relationship Id="rId6" Type="http://schemas.openxmlformats.org/officeDocument/2006/relationships/image" Target="../media/image9.png" /><Relationship Id="rId11" Type="http://schemas.openxmlformats.org/officeDocument/2006/relationships/image" Target="../media/image19.svg" /><Relationship Id="rId5" Type="http://schemas.openxmlformats.org/officeDocument/2006/relationships/image" Target="../media/image8.svg" /><Relationship Id="rId10" Type="http://schemas.openxmlformats.org/officeDocument/2006/relationships/image" Target="../media/image18.png" /><Relationship Id="rId4" Type="http://schemas.openxmlformats.org/officeDocument/2006/relationships/image" Target="../media/image7.png" /><Relationship Id="rId9" Type="http://schemas.openxmlformats.org/officeDocument/2006/relationships/image" Target="../media/image14.svg" /></Relationships>
</file>

<file path=ppt/slides/_rels/slide7.xml.rels><?xml version="1.0" encoding="UTF-8" standalone="yes"?>
<Relationships xmlns="http://schemas.openxmlformats.org/package/2006/relationships"><Relationship Id="rId8" Type="http://schemas.openxmlformats.org/officeDocument/2006/relationships/image" Target="../media/image13.png" /><Relationship Id="rId3" Type="http://schemas.openxmlformats.org/officeDocument/2006/relationships/image" Target="../media/image2.svg" /><Relationship Id="rId7" Type="http://schemas.openxmlformats.org/officeDocument/2006/relationships/image" Target="../media/image10.svg" /><Relationship Id="rId12" Type="http://schemas.openxmlformats.org/officeDocument/2006/relationships/image" Target="../media/image22.jpeg" /><Relationship Id="rId2" Type="http://schemas.openxmlformats.org/officeDocument/2006/relationships/image" Target="../media/image1.png" /><Relationship Id="rId1" Type="http://schemas.openxmlformats.org/officeDocument/2006/relationships/slideLayout" Target="../slideLayouts/slideLayout7.xml" /><Relationship Id="rId6" Type="http://schemas.openxmlformats.org/officeDocument/2006/relationships/image" Target="../media/image9.png" /><Relationship Id="rId11" Type="http://schemas.openxmlformats.org/officeDocument/2006/relationships/image" Target="../media/image19.svg" /><Relationship Id="rId5" Type="http://schemas.openxmlformats.org/officeDocument/2006/relationships/image" Target="../media/image8.svg" /><Relationship Id="rId10" Type="http://schemas.openxmlformats.org/officeDocument/2006/relationships/image" Target="../media/image18.png" /><Relationship Id="rId4" Type="http://schemas.openxmlformats.org/officeDocument/2006/relationships/image" Target="../media/image7.png" /><Relationship Id="rId9" Type="http://schemas.openxmlformats.org/officeDocument/2006/relationships/image" Target="../media/image14.svg" /></Relationships>
</file>

<file path=ppt/slides/_rels/slide8.xml.rels><?xml version="1.0" encoding="UTF-8" standalone="yes"?>
<Relationships xmlns="http://schemas.openxmlformats.org/package/2006/relationships"><Relationship Id="rId8" Type="http://schemas.openxmlformats.org/officeDocument/2006/relationships/image" Target="../media/image13.png" /><Relationship Id="rId3" Type="http://schemas.openxmlformats.org/officeDocument/2006/relationships/image" Target="../media/image2.svg" /><Relationship Id="rId7" Type="http://schemas.openxmlformats.org/officeDocument/2006/relationships/image" Target="../media/image10.svg" /><Relationship Id="rId2" Type="http://schemas.openxmlformats.org/officeDocument/2006/relationships/image" Target="../media/image1.png" /><Relationship Id="rId1" Type="http://schemas.openxmlformats.org/officeDocument/2006/relationships/slideLayout" Target="../slideLayouts/slideLayout7.xml" /><Relationship Id="rId6" Type="http://schemas.openxmlformats.org/officeDocument/2006/relationships/image" Target="../media/image9.png" /><Relationship Id="rId11" Type="http://schemas.openxmlformats.org/officeDocument/2006/relationships/image" Target="../media/image19.svg" /><Relationship Id="rId5" Type="http://schemas.openxmlformats.org/officeDocument/2006/relationships/image" Target="../media/image8.svg" /><Relationship Id="rId10" Type="http://schemas.openxmlformats.org/officeDocument/2006/relationships/image" Target="../media/image18.png" /><Relationship Id="rId4" Type="http://schemas.openxmlformats.org/officeDocument/2006/relationships/image" Target="../media/image7.png" /><Relationship Id="rId9" Type="http://schemas.openxmlformats.org/officeDocument/2006/relationships/image" Target="../media/image14.svg" /></Relationships>
</file>

<file path=ppt/slides/_rels/slide9.xml.rels><?xml version="1.0" encoding="UTF-8" standalone="yes"?>
<Relationships xmlns="http://schemas.openxmlformats.org/package/2006/relationships"><Relationship Id="rId8" Type="http://schemas.openxmlformats.org/officeDocument/2006/relationships/image" Target="../media/image13.png" /><Relationship Id="rId3" Type="http://schemas.openxmlformats.org/officeDocument/2006/relationships/image" Target="../media/image2.svg" /><Relationship Id="rId7" Type="http://schemas.openxmlformats.org/officeDocument/2006/relationships/image" Target="../media/image10.svg" /><Relationship Id="rId12" Type="http://schemas.openxmlformats.org/officeDocument/2006/relationships/image" Target="../media/image23.jpeg" /><Relationship Id="rId2" Type="http://schemas.openxmlformats.org/officeDocument/2006/relationships/image" Target="../media/image1.png" /><Relationship Id="rId1" Type="http://schemas.openxmlformats.org/officeDocument/2006/relationships/slideLayout" Target="../slideLayouts/slideLayout7.xml" /><Relationship Id="rId6" Type="http://schemas.openxmlformats.org/officeDocument/2006/relationships/image" Target="../media/image9.png" /><Relationship Id="rId11" Type="http://schemas.openxmlformats.org/officeDocument/2006/relationships/image" Target="../media/image19.svg" /><Relationship Id="rId5" Type="http://schemas.openxmlformats.org/officeDocument/2006/relationships/image" Target="../media/image8.svg" /><Relationship Id="rId10" Type="http://schemas.openxmlformats.org/officeDocument/2006/relationships/image" Target="../media/image18.png" /><Relationship Id="rId4" Type="http://schemas.openxmlformats.org/officeDocument/2006/relationships/image" Target="../media/image7.png" /><Relationship Id="rId9" Type="http://schemas.openxmlformats.org/officeDocument/2006/relationships/image" Target="../media/image14.svg" /></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8F6"/>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4937245" y="7154681"/>
            <a:ext cx="3895922" cy="4507089"/>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H="1">
            <a:off x="-928410" y="5913987"/>
            <a:ext cx="5231375" cy="6052040"/>
          </a:xfrm>
          <a:prstGeom prst="rect">
            <a:avLst/>
          </a:prstGeom>
        </p:spPr>
      </p:pic>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2032201">
            <a:off x="2534297" y="1063488"/>
            <a:ext cx="9054272" cy="8160023"/>
          </a:xfrm>
          <a:prstGeom prst="rect">
            <a:avLst/>
          </a:prstGeom>
        </p:spPr>
      </p:pic>
      <p:pic>
        <p:nvPicPr>
          <p:cNvPr id="5" name="Picture 5"/>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4602986">
            <a:off x="10169434" y="4563042"/>
            <a:ext cx="1977481" cy="1737253"/>
          </a:xfrm>
          <a:prstGeom prst="rect">
            <a:avLst/>
          </a:prstGeom>
        </p:spPr>
      </p:pic>
      <p:pic>
        <p:nvPicPr>
          <p:cNvPr id="6" name="Picture 6"/>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rot="-2924999">
            <a:off x="-2503731" y="-1297702"/>
            <a:ext cx="4030989" cy="4114800"/>
          </a:xfrm>
          <a:prstGeom prst="rect">
            <a:avLst/>
          </a:prstGeom>
        </p:spPr>
      </p:pic>
      <p:pic>
        <p:nvPicPr>
          <p:cNvPr id="7" name="Picture 7"/>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rot="-2924999">
            <a:off x="-2943904" y="-1297702"/>
            <a:ext cx="4030989" cy="4114800"/>
          </a:xfrm>
          <a:prstGeom prst="rect">
            <a:avLst/>
          </a:prstGeom>
        </p:spPr>
      </p:pic>
      <p:pic>
        <p:nvPicPr>
          <p:cNvPr id="8" name="Picture 8"/>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rot="-2924999">
            <a:off x="16576762" y="-1229799"/>
            <a:ext cx="4030989" cy="4114800"/>
          </a:xfrm>
          <a:prstGeom prst="rect">
            <a:avLst/>
          </a:prstGeom>
        </p:spPr>
      </p:pic>
      <p:pic>
        <p:nvPicPr>
          <p:cNvPr id="9" name="Picture 9"/>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rot="-2924999">
            <a:off x="16136589" y="-1028700"/>
            <a:ext cx="4030989" cy="4114800"/>
          </a:xfrm>
          <a:prstGeom prst="rect">
            <a:avLst/>
          </a:prstGeom>
        </p:spPr>
      </p:pic>
      <p:pic>
        <p:nvPicPr>
          <p:cNvPr id="10" name="Picture 10"/>
          <p:cNvPicPr>
            <a:picLocks noChangeAspect="1"/>
          </p:cNvPicPr>
          <p:nvPr/>
        </p:nvPicPr>
        <p:blipFill>
          <a:blip r:embed="rId12"/>
          <a:srcRect/>
          <a:stretch>
            <a:fillRect/>
          </a:stretch>
        </p:blipFill>
        <p:spPr>
          <a:xfrm>
            <a:off x="16478115" y="342685"/>
            <a:ext cx="1562369" cy="1372030"/>
          </a:xfrm>
          <a:prstGeom prst="rect">
            <a:avLst/>
          </a:prstGeom>
        </p:spPr>
      </p:pic>
      <p:pic>
        <p:nvPicPr>
          <p:cNvPr id="11" name="Picture 11"/>
          <p:cNvPicPr>
            <a:picLocks noChangeAspect="1"/>
          </p:cNvPicPr>
          <p:nvPr/>
        </p:nvPicPr>
        <p:blipFill>
          <a:blip r:embed="rId13"/>
          <a:srcRect t="24325" b="16595"/>
          <a:stretch>
            <a:fillRect/>
          </a:stretch>
        </p:blipFill>
        <p:spPr>
          <a:xfrm>
            <a:off x="427933" y="324734"/>
            <a:ext cx="2518689" cy="869929"/>
          </a:xfrm>
          <a:prstGeom prst="rect">
            <a:avLst/>
          </a:prstGeom>
        </p:spPr>
      </p:pic>
      <p:sp>
        <p:nvSpPr>
          <p:cNvPr id="12" name="TextBox 12"/>
          <p:cNvSpPr txBox="1"/>
          <p:nvPr/>
        </p:nvSpPr>
        <p:spPr>
          <a:xfrm>
            <a:off x="1028700" y="2863536"/>
            <a:ext cx="12544444" cy="2771085"/>
          </a:xfrm>
          <a:prstGeom prst="rect">
            <a:avLst/>
          </a:prstGeom>
        </p:spPr>
        <p:txBody>
          <a:bodyPr lIns="0" tIns="0" rIns="0" bIns="0" rtlCol="0" anchor="t">
            <a:spAutoFit/>
          </a:bodyPr>
          <a:lstStyle/>
          <a:p>
            <a:pPr algn="ctr">
              <a:lnSpc>
                <a:spcPts val="10808"/>
              </a:lnSpc>
            </a:pPr>
            <a:r>
              <a:rPr lang="en-US" sz="9565" spc="707">
                <a:solidFill>
                  <a:srgbClr val="000000"/>
                </a:solidFill>
                <a:latin typeface="Cardo Italics"/>
              </a:rPr>
              <a:t>WATER QUALITY CHECKER</a:t>
            </a:r>
          </a:p>
        </p:txBody>
      </p:sp>
      <p:sp>
        <p:nvSpPr>
          <p:cNvPr id="13" name="TextBox 13"/>
          <p:cNvSpPr txBox="1"/>
          <p:nvPr/>
        </p:nvSpPr>
        <p:spPr>
          <a:xfrm>
            <a:off x="10920769" y="7183256"/>
            <a:ext cx="8032953" cy="611838"/>
          </a:xfrm>
          <a:prstGeom prst="rect">
            <a:avLst/>
          </a:prstGeom>
        </p:spPr>
        <p:txBody>
          <a:bodyPr lIns="0" tIns="0" rIns="0" bIns="0" rtlCol="0" anchor="t">
            <a:spAutoFit/>
          </a:bodyPr>
          <a:lstStyle/>
          <a:p>
            <a:pPr algn="ctr">
              <a:lnSpc>
                <a:spcPts val="4752"/>
              </a:lnSpc>
            </a:pPr>
            <a:r>
              <a:rPr lang="en-US" sz="4205" spc="311">
                <a:solidFill>
                  <a:srgbClr val="000000"/>
                </a:solidFill>
                <a:latin typeface="Cardo Italics"/>
              </a:rPr>
              <a:t>A PRESENTATION BY</a:t>
            </a:r>
          </a:p>
        </p:txBody>
      </p:sp>
      <p:sp>
        <p:nvSpPr>
          <p:cNvPr id="14" name="TextBox 14"/>
          <p:cNvSpPr txBox="1"/>
          <p:nvPr/>
        </p:nvSpPr>
        <p:spPr>
          <a:xfrm>
            <a:off x="10085605" y="7814144"/>
            <a:ext cx="7450506" cy="1789166"/>
          </a:xfrm>
          <a:prstGeom prst="rect">
            <a:avLst/>
          </a:prstGeom>
        </p:spPr>
        <p:txBody>
          <a:bodyPr lIns="0" tIns="0" rIns="0" bIns="0" rtlCol="0" anchor="t">
            <a:spAutoFit/>
          </a:bodyPr>
          <a:lstStyle/>
          <a:p>
            <a:pPr algn="ctr">
              <a:lnSpc>
                <a:spcPts val="2814"/>
              </a:lnSpc>
            </a:pPr>
            <a:r>
              <a:rPr lang="en-US" sz="2491" spc="184">
                <a:solidFill>
                  <a:srgbClr val="000000"/>
                </a:solidFill>
                <a:latin typeface="Cardo Italics"/>
              </a:rPr>
              <a:t>G.ARYAN-22R21A6684</a:t>
            </a:r>
          </a:p>
          <a:p>
            <a:pPr algn="ctr">
              <a:lnSpc>
                <a:spcPts val="2814"/>
              </a:lnSpc>
            </a:pPr>
            <a:r>
              <a:rPr lang="en-US" sz="2491" spc="184">
                <a:solidFill>
                  <a:srgbClr val="000000"/>
                </a:solidFill>
                <a:latin typeface="Cardo Italics"/>
              </a:rPr>
              <a:t>SAIVENKAT-22R21A6667</a:t>
            </a:r>
          </a:p>
          <a:p>
            <a:pPr algn="ctr">
              <a:lnSpc>
                <a:spcPts val="2814"/>
              </a:lnSpc>
            </a:pPr>
            <a:r>
              <a:rPr lang="en-US" sz="2491" spc="184">
                <a:solidFill>
                  <a:srgbClr val="000000"/>
                </a:solidFill>
                <a:latin typeface="Cardo"/>
              </a:rPr>
              <a:t>GUNASHEKAR-22R21A6676</a:t>
            </a:r>
          </a:p>
          <a:p>
            <a:pPr algn="ctr">
              <a:lnSpc>
                <a:spcPts val="2814"/>
              </a:lnSpc>
            </a:pPr>
            <a:r>
              <a:rPr lang="en-US" sz="2491" spc="184">
                <a:solidFill>
                  <a:srgbClr val="000000"/>
                </a:solidFill>
                <a:latin typeface="Cardo"/>
              </a:rPr>
              <a:t>NIREEKSHANA-22R21A6677</a:t>
            </a:r>
          </a:p>
          <a:p>
            <a:pPr algn="ctr">
              <a:lnSpc>
                <a:spcPts val="2814"/>
              </a:lnSpc>
            </a:pPr>
            <a:endParaRPr lang="en-US" sz="2491" spc="184">
              <a:solidFill>
                <a:srgbClr val="000000"/>
              </a:solidFill>
              <a:latin typeface="Cardo"/>
            </a:endParaRPr>
          </a:p>
        </p:txBody>
      </p:sp>
      <p:sp>
        <p:nvSpPr>
          <p:cNvPr id="15" name="TextBox 15"/>
          <p:cNvSpPr txBox="1"/>
          <p:nvPr/>
        </p:nvSpPr>
        <p:spPr>
          <a:xfrm>
            <a:off x="12065467" y="6252227"/>
            <a:ext cx="8032953" cy="720725"/>
          </a:xfrm>
          <a:prstGeom prst="rect">
            <a:avLst/>
          </a:prstGeom>
        </p:spPr>
        <p:txBody>
          <a:bodyPr lIns="0" tIns="0" rIns="0" bIns="0" rtlCol="0" anchor="t">
            <a:spAutoFit/>
          </a:bodyPr>
          <a:lstStyle/>
          <a:p>
            <a:pPr algn="ctr">
              <a:lnSpc>
                <a:spcPts val="5650"/>
              </a:lnSpc>
            </a:pPr>
            <a:r>
              <a:rPr lang="en-US" sz="5000" spc="370">
                <a:solidFill>
                  <a:srgbClr val="000000"/>
                </a:solidFill>
                <a:latin typeface="Cardo Bold"/>
              </a:rPr>
              <a:t>BATCH1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8F6"/>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5276340" y="7546970"/>
            <a:ext cx="3556828" cy="4114800"/>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H="1">
            <a:off x="-749714" y="7546970"/>
            <a:ext cx="3556828" cy="4114800"/>
          </a:xfrm>
          <a:prstGeom prst="rect">
            <a:avLst/>
          </a:prstGeom>
        </p:spPr>
      </p:pic>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2924999">
            <a:off x="-2503731" y="-1297702"/>
            <a:ext cx="4030989" cy="4114800"/>
          </a:xfrm>
          <a:prstGeom prst="rect">
            <a:avLst/>
          </a:prstGeom>
        </p:spPr>
      </p:pic>
      <p:pic>
        <p:nvPicPr>
          <p:cNvPr id="5" name="Picture 5"/>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2924999">
            <a:off x="-2943904" y="-1297702"/>
            <a:ext cx="4030989" cy="4114800"/>
          </a:xfrm>
          <a:prstGeom prst="rect">
            <a:avLst/>
          </a:prstGeom>
        </p:spPr>
      </p:pic>
      <p:pic>
        <p:nvPicPr>
          <p:cNvPr id="6" name="Picture 6"/>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2924999">
            <a:off x="16576762" y="-1229799"/>
            <a:ext cx="4030989" cy="4114800"/>
          </a:xfrm>
          <a:prstGeom prst="rect">
            <a:avLst/>
          </a:prstGeom>
        </p:spPr>
      </p:pic>
      <p:pic>
        <p:nvPicPr>
          <p:cNvPr id="7" name="Picture 7"/>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2924999">
            <a:off x="16136589" y="-1028700"/>
            <a:ext cx="4030989" cy="4114800"/>
          </a:xfrm>
          <a:prstGeom prst="rect">
            <a:avLst/>
          </a:prstGeom>
        </p:spPr>
      </p:pic>
      <p:pic>
        <p:nvPicPr>
          <p:cNvPr id="8" name="Picture 8"/>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5309527" y="2222648"/>
            <a:ext cx="7695537" cy="471080"/>
          </a:xfrm>
          <a:prstGeom prst="rect">
            <a:avLst/>
          </a:prstGeom>
        </p:spPr>
      </p:pic>
      <p:pic>
        <p:nvPicPr>
          <p:cNvPr id="9" name="Picture 9"/>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rot="-2941998">
            <a:off x="8574029" y="6116178"/>
            <a:ext cx="776757" cy="1197031"/>
          </a:xfrm>
          <a:prstGeom prst="rect">
            <a:avLst/>
          </a:prstGeom>
        </p:spPr>
      </p:pic>
      <p:pic>
        <p:nvPicPr>
          <p:cNvPr id="10" name="Picture 10"/>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rot="-3561944" flipH="1">
            <a:off x="15561097" y="2820090"/>
            <a:ext cx="776757" cy="1197031"/>
          </a:xfrm>
          <a:prstGeom prst="rect">
            <a:avLst/>
          </a:prstGeom>
        </p:spPr>
      </p:pic>
      <p:pic>
        <p:nvPicPr>
          <p:cNvPr id="11" name="Picture 11"/>
          <p:cNvPicPr>
            <a:picLocks noChangeAspect="1"/>
          </p:cNvPicPr>
          <p:nvPr/>
        </p:nvPicPr>
        <p:blipFill>
          <a:blip r:embed="rId12">
            <a:alphaModFix amt="17000"/>
          </a:blip>
          <a:srcRect l="585" t="13801" r="7355" b="3019"/>
          <a:stretch>
            <a:fillRect/>
          </a:stretch>
        </p:blipFill>
        <p:spPr>
          <a:xfrm>
            <a:off x="2387506" y="2769468"/>
            <a:ext cx="13561968" cy="6834902"/>
          </a:xfrm>
          <a:prstGeom prst="rect">
            <a:avLst/>
          </a:prstGeom>
        </p:spPr>
      </p:pic>
      <p:sp>
        <p:nvSpPr>
          <p:cNvPr id="12" name="TextBox 12"/>
          <p:cNvSpPr txBox="1"/>
          <p:nvPr/>
        </p:nvSpPr>
        <p:spPr>
          <a:xfrm>
            <a:off x="2387506" y="1211092"/>
            <a:ext cx="13887010" cy="821055"/>
          </a:xfrm>
          <a:prstGeom prst="rect">
            <a:avLst/>
          </a:prstGeom>
        </p:spPr>
        <p:txBody>
          <a:bodyPr lIns="0" tIns="0" rIns="0" bIns="0" rtlCol="0" anchor="t">
            <a:spAutoFit/>
          </a:bodyPr>
          <a:lstStyle/>
          <a:p>
            <a:pPr algn="ctr">
              <a:lnSpc>
                <a:spcPts val="6719"/>
              </a:lnSpc>
            </a:pPr>
            <a:r>
              <a:rPr lang="en-US" sz="4800" spc="139">
                <a:solidFill>
                  <a:srgbClr val="000000"/>
                </a:solidFill>
                <a:latin typeface="Cardo Bold"/>
              </a:rPr>
              <a:t>Value proposition (product)</a:t>
            </a:r>
          </a:p>
        </p:txBody>
      </p:sp>
      <p:sp>
        <p:nvSpPr>
          <p:cNvPr id="13" name="TextBox 13"/>
          <p:cNvSpPr txBox="1"/>
          <p:nvPr/>
        </p:nvSpPr>
        <p:spPr>
          <a:xfrm>
            <a:off x="456316" y="3289145"/>
            <a:ext cx="4701595" cy="3425549"/>
          </a:xfrm>
          <a:prstGeom prst="rect">
            <a:avLst/>
          </a:prstGeom>
        </p:spPr>
        <p:txBody>
          <a:bodyPr lIns="0" tIns="0" rIns="0" bIns="0" rtlCol="0" anchor="t">
            <a:spAutoFit/>
          </a:bodyPr>
          <a:lstStyle/>
          <a:p>
            <a:pPr algn="ctr">
              <a:lnSpc>
                <a:spcPts val="2089"/>
              </a:lnSpc>
            </a:pPr>
            <a:r>
              <a:rPr lang="en-US" sz="1492" spc="43">
                <a:solidFill>
                  <a:srgbClr val="000000"/>
                </a:solidFill>
                <a:latin typeface="Cardo Bold"/>
              </a:rPr>
              <a:t>Product:</a:t>
            </a:r>
          </a:p>
          <a:p>
            <a:pPr algn="ctr">
              <a:lnSpc>
                <a:spcPts val="2089"/>
              </a:lnSpc>
            </a:pPr>
            <a:r>
              <a:rPr lang="en-US" sz="1492" spc="43">
                <a:solidFill>
                  <a:srgbClr val="000000"/>
                </a:solidFill>
                <a:latin typeface="Cardo Bold"/>
              </a:rPr>
              <a:t>Handheld water quality checker that measures pH, conductivity, dissolved oxygen, and temperature.Waterproof and durable design for use in outdoor and field environments.</a:t>
            </a:r>
          </a:p>
          <a:p>
            <a:pPr algn="ctr">
              <a:lnSpc>
                <a:spcPts val="2089"/>
              </a:lnSpc>
            </a:pPr>
            <a:r>
              <a:rPr lang="en-US" sz="1492" spc="43">
                <a:solidFill>
                  <a:srgbClr val="000000"/>
                </a:solidFill>
                <a:latin typeface="Cardo Bold"/>
              </a:rPr>
              <a:t>   Services:</a:t>
            </a:r>
          </a:p>
          <a:p>
            <a:pPr algn="ctr">
              <a:lnSpc>
                <a:spcPts val="2089"/>
              </a:lnSpc>
            </a:pPr>
            <a:r>
              <a:rPr lang="en-US" sz="1492" spc="43">
                <a:solidFill>
                  <a:srgbClr val="000000"/>
                </a:solidFill>
                <a:latin typeface="Cardo Bold"/>
              </a:rPr>
              <a:t>Expert support and consultation for installation, calibration, and troubleshooting.</a:t>
            </a:r>
          </a:p>
          <a:p>
            <a:pPr algn="ctr">
              <a:lnSpc>
                <a:spcPts val="2089"/>
              </a:lnSpc>
            </a:pPr>
            <a:r>
              <a:rPr lang="en-US" sz="1492" spc="43">
                <a:solidFill>
                  <a:srgbClr val="000000"/>
                </a:solidFill>
                <a:latin typeface="Cardo Bold"/>
              </a:rPr>
              <a:t>Regular maintenance and calibration checks to ensure accuracy and reliability of the device.</a:t>
            </a:r>
          </a:p>
          <a:p>
            <a:pPr algn="ctr">
              <a:lnSpc>
                <a:spcPts val="2089"/>
              </a:lnSpc>
            </a:pPr>
            <a:endParaRPr lang="en-US" sz="1492" spc="43">
              <a:solidFill>
                <a:srgbClr val="000000"/>
              </a:solidFill>
              <a:latin typeface="Cardo Bold"/>
            </a:endParaRPr>
          </a:p>
          <a:p>
            <a:pPr algn="ctr">
              <a:lnSpc>
                <a:spcPts val="2089"/>
              </a:lnSpc>
            </a:pPr>
            <a:endParaRPr lang="en-US" sz="1492" spc="43">
              <a:solidFill>
                <a:srgbClr val="000000"/>
              </a:solidFill>
              <a:latin typeface="Cardo Bold"/>
            </a:endParaRPr>
          </a:p>
          <a:p>
            <a:pPr algn="ctr">
              <a:lnSpc>
                <a:spcPts val="2089"/>
              </a:lnSpc>
            </a:pPr>
            <a:endParaRPr lang="en-US" sz="1492" spc="43">
              <a:solidFill>
                <a:srgbClr val="000000"/>
              </a:solidFill>
              <a:latin typeface="Cardo Bold"/>
            </a:endParaRPr>
          </a:p>
        </p:txBody>
      </p:sp>
      <p:sp>
        <p:nvSpPr>
          <p:cNvPr id="14" name="TextBox 14"/>
          <p:cNvSpPr txBox="1"/>
          <p:nvPr/>
        </p:nvSpPr>
        <p:spPr>
          <a:xfrm>
            <a:off x="-6605904" y="3213693"/>
            <a:ext cx="26769467" cy="6009631"/>
          </a:xfrm>
          <a:prstGeom prst="rect">
            <a:avLst/>
          </a:prstGeom>
        </p:spPr>
        <p:txBody>
          <a:bodyPr lIns="0" tIns="0" rIns="0" bIns="0" rtlCol="0" anchor="t">
            <a:spAutoFit/>
          </a:bodyPr>
          <a:lstStyle/>
          <a:p>
            <a:pPr algn="ctr">
              <a:lnSpc>
                <a:spcPts val="49164"/>
              </a:lnSpc>
            </a:pPr>
            <a:r>
              <a:rPr lang="en-US" sz="35117" spc="1018">
                <a:solidFill>
                  <a:srgbClr val="DAB7A0"/>
                </a:solidFill>
                <a:ea typeface="Cardo Bold"/>
              </a:rPr>
              <a:t>□</a:t>
            </a:r>
          </a:p>
        </p:txBody>
      </p:sp>
      <p:sp>
        <p:nvSpPr>
          <p:cNvPr id="15" name="TextBox 15"/>
          <p:cNvSpPr txBox="1"/>
          <p:nvPr/>
        </p:nvSpPr>
        <p:spPr>
          <a:xfrm>
            <a:off x="9144000" y="4223343"/>
            <a:ext cx="3981255" cy="2048610"/>
          </a:xfrm>
          <a:prstGeom prst="rect">
            <a:avLst/>
          </a:prstGeom>
        </p:spPr>
        <p:txBody>
          <a:bodyPr lIns="0" tIns="0" rIns="0" bIns="0" rtlCol="0" anchor="t">
            <a:spAutoFit/>
          </a:bodyPr>
          <a:lstStyle/>
          <a:p>
            <a:pPr algn="ctr">
              <a:lnSpc>
                <a:spcPts val="2059"/>
              </a:lnSpc>
            </a:pPr>
            <a:r>
              <a:rPr lang="en-US" sz="1471" spc="42">
                <a:solidFill>
                  <a:srgbClr val="3D7032"/>
                </a:solidFill>
                <a:latin typeface="Open Sans Light Bold Italics"/>
              </a:rPr>
              <a:t>Gain Creators:</a:t>
            </a:r>
          </a:p>
          <a:p>
            <a:pPr algn="ctr">
              <a:lnSpc>
                <a:spcPts val="2059"/>
              </a:lnSpc>
            </a:pPr>
            <a:r>
              <a:rPr lang="en-US" sz="1471" spc="42">
                <a:solidFill>
                  <a:srgbClr val="3D7032"/>
                </a:solidFill>
                <a:latin typeface="Open Sans Light Bold Italics"/>
              </a:rPr>
              <a:t>Quick and accurate water quality measurements help users to make informed decisions about water use, treatment</a:t>
            </a:r>
          </a:p>
          <a:p>
            <a:pPr algn="ctr">
              <a:lnSpc>
                <a:spcPts val="2059"/>
              </a:lnSpc>
            </a:pPr>
            <a:endParaRPr lang="en-US" sz="1471" spc="42">
              <a:solidFill>
                <a:srgbClr val="3D7032"/>
              </a:solidFill>
              <a:latin typeface="Open Sans Light Bold Italics"/>
            </a:endParaRPr>
          </a:p>
          <a:p>
            <a:pPr algn="ctr">
              <a:lnSpc>
                <a:spcPts val="2059"/>
              </a:lnSpc>
            </a:pPr>
            <a:endParaRPr lang="en-US" sz="1471" spc="42">
              <a:solidFill>
                <a:srgbClr val="3D7032"/>
              </a:solidFill>
              <a:latin typeface="Open Sans Light Bold Italics"/>
            </a:endParaRPr>
          </a:p>
          <a:p>
            <a:pPr algn="ctr">
              <a:lnSpc>
                <a:spcPts val="2059"/>
              </a:lnSpc>
            </a:pPr>
            <a:endParaRPr lang="en-US" sz="1471" spc="42">
              <a:solidFill>
                <a:srgbClr val="3D7032"/>
              </a:solidFill>
              <a:latin typeface="Open Sans Light Bold Italics"/>
            </a:endParaRPr>
          </a:p>
        </p:txBody>
      </p:sp>
      <p:sp>
        <p:nvSpPr>
          <p:cNvPr id="16" name="TextBox 16"/>
          <p:cNvSpPr txBox="1"/>
          <p:nvPr/>
        </p:nvSpPr>
        <p:spPr>
          <a:xfrm rot="-1398967">
            <a:off x="7309149" y="4080877"/>
            <a:ext cx="3824525" cy="795020"/>
          </a:xfrm>
          <a:prstGeom prst="rect">
            <a:avLst/>
          </a:prstGeom>
        </p:spPr>
        <p:txBody>
          <a:bodyPr lIns="0" tIns="0" rIns="0" bIns="0" rtlCol="0" anchor="t">
            <a:spAutoFit/>
          </a:bodyPr>
          <a:lstStyle/>
          <a:p>
            <a:pPr algn="ctr">
              <a:lnSpc>
                <a:spcPts val="6580"/>
              </a:lnSpc>
            </a:pPr>
            <a:r>
              <a:rPr lang="en-US" sz="4700" spc="136">
                <a:solidFill>
                  <a:srgbClr val="465562"/>
                </a:solidFill>
                <a:latin typeface="Open Sans Light Bold"/>
              </a:rPr>
              <a:t>------</a:t>
            </a:r>
          </a:p>
        </p:txBody>
      </p:sp>
      <p:sp>
        <p:nvSpPr>
          <p:cNvPr id="17" name="TextBox 17"/>
          <p:cNvSpPr txBox="1"/>
          <p:nvPr/>
        </p:nvSpPr>
        <p:spPr>
          <a:xfrm>
            <a:off x="9844653" y="7793606"/>
            <a:ext cx="3395089" cy="1914554"/>
          </a:xfrm>
          <a:prstGeom prst="rect">
            <a:avLst/>
          </a:prstGeom>
        </p:spPr>
        <p:txBody>
          <a:bodyPr lIns="0" tIns="0" rIns="0" bIns="0" rtlCol="0" anchor="t">
            <a:spAutoFit/>
          </a:bodyPr>
          <a:lstStyle/>
          <a:p>
            <a:pPr algn="ctr">
              <a:lnSpc>
                <a:spcPts val="1573"/>
              </a:lnSpc>
            </a:pPr>
            <a:r>
              <a:rPr lang="en-US" sz="1123" spc="32">
                <a:solidFill>
                  <a:srgbClr val="3D7032"/>
                </a:solidFill>
                <a:latin typeface="Poppins Bold Italics"/>
              </a:rPr>
              <a:t>Pain Relievers:</a:t>
            </a:r>
          </a:p>
          <a:p>
            <a:pPr algn="ctr">
              <a:lnSpc>
                <a:spcPts val="1573"/>
              </a:lnSpc>
            </a:pPr>
            <a:r>
              <a:rPr lang="en-US" sz="1123" spc="32">
                <a:solidFill>
                  <a:srgbClr val="3D7032"/>
                </a:solidFill>
                <a:ea typeface="Poppins Bold Italics"/>
              </a:rPr>
              <a:t>◇Eliminates the need for expensive laboratory testing and wait times for results.</a:t>
            </a:r>
          </a:p>
          <a:p>
            <a:pPr algn="ctr">
              <a:lnSpc>
                <a:spcPts val="1573"/>
              </a:lnSpc>
            </a:pPr>
            <a:r>
              <a:rPr lang="en-US" sz="1123" spc="32">
                <a:solidFill>
                  <a:srgbClr val="3D7032"/>
                </a:solidFill>
                <a:ea typeface="Poppins Bold Italics"/>
              </a:rPr>
              <a:t>◇Helps to prevent health and environmental risks associated with poor water quality.</a:t>
            </a:r>
          </a:p>
          <a:p>
            <a:pPr algn="ctr">
              <a:lnSpc>
                <a:spcPts val="1573"/>
              </a:lnSpc>
            </a:pPr>
            <a:endParaRPr lang="en-US" sz="1123" spc="32">
              <a:solidFill>
                <a:srgbClr val="3D7032"/>
              </a:solidFill>
              <a:ea typeface="Poppins Bold Italics"/>
            </a:endParaRPr>
          </a:p>
          <a:p>
            <a:pPr algn="ctr">
              <a:lnSpc>
                <a:spcPts val="1573"/>
              </a:lnSpc>
            </a:pPr>
            <a:endParaRPr lang="en-US" sz="1123" spc="32">
              <a:solidFill>
                <a:srgbClr val="3D7032"/>
              </a:solidFill>
              <a:ea typeface="Poppins Bold Italics"/>
            </a:endParaRPr>
          </a:p>
          <a:p>
            <a:pPr algn="ctr">
              <a:lnSpc>
                <a:spcPts val="1573"/>
              </a:lnSpc>
            </a:pPr>
            <a:endParaRPr lang="en-US" sz="1123" spc="32">
              <a:solidFill>
                <a:srgbClr val="3D7032"/>
              </a:solidFill>
              <a:ea typeface="Poppins Bold Italics"/>
            </a:endParaRPr>
          </a:p>
        </p:txBody>
      </p:sp>
      <p:sp>
        <p:nvSpPr>
          <p:cNvPr id="18" name="TextBox 18"/>
          <p:cNvSpPr txBox="1"/>
          <p:nvPr/>
        </p:nvSpPr>
        <p:spPr>
          <a:xfrm rot="1058770">
            <a:off x="5264635" y="7870775"/>
            <a:ext cx="8568464" cy="1038225"/>
          </a:xfrm>
          <a:prstGeom prst="rect">
            <a:avLst/>
          </a:prstGeom>
        </p:spPr>
        <p:txBody>
          <a:bodyPr lIns="0" tIns="0" rIns="0" bIns="0" rtlCol="0" anchor="t">
            <a:spAutoFit/>
          </a:bodyPr>
          <a:lstStyle/>
          <a:p>
            <a:pPr algn="ctr">
              <a:lnSpc>
                <a:spcPts val="8400"/>
              </a:lnSpc>
            </a:pPr>
            <a:r>
              <a:rPr lang="en-US" sz="6000" spc="174">
                <a:solidFill>
                  <a:srgbClr val="465562"/>
                </a:solidFill>
                <a:latin typeface="Cardo Bold"/>
              </a:rPr>
              <a:t>-----</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8F6"/>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H="1">
            <a:off x="-749714" y="7546970"/>
            <a:ext cx="3556828" cy="4114800"/>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2924999">
            <a:off x="-2503731" y="-1297702"/>
            <a:ext cx="4030989" cy="4114800"/>
          </a:xfrm>
          <a:prstGeom prst="rect">
            <a:avLst/>
          </a:prstGeom>
        </p:spPr>
      </p:pic>
      <p:pic>
        <p:nvPicPr>
          <p:cNvPr id="4" name="Picture 4"/>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2924999">
            <a:off x="-2943904" y="-1297702"/>
            <a:ext cx="4030989" cy="4114800"/>
          </a:xfrm>
          <a:prstGeom prst="rect">
            <a:avLst/>
          </a:prstGeom>
        </p:spPr>
      </p:pic>
      <p:pic>
        <p:nvPicPr>
          <p:cNvPr id="5" name="Picture 5"/>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2924999">
            <a:off x="16576762" y="-1229799"/>
            <a:ext cx="4030989" cy="4114800"/>
          </a:xfrm>
          <a:prstGeom prst="rect">
            <a:avLst/>
          </a:prstGeom>
        </p:spPr>
      </p:pic>
      <p:pic>
        <p:nvPicPr>
          <p:cNvPr id="6" name="Picture 6"/>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2924999">
            <a:off x="16136589" y="-1028700"/>
            <a:ext cx="4030989" cy="4114800"/>
          </a:xfrm>
          <a:prstGeom prst="rect">
            <a:avLst/>
          </a:prstGeom>
        </p:spPr>
      </p:pic>
      <p:pic>
        <p:nvPicPr>
          <p:cNvPr id="7" name="Picture 7"/>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5309527" y="2222648"/>
            <a:ext cx="7695537" cy="471080"/>
          </a:xfrm>
          <a:prstGeom prst="rect">
            <a:avLst/>
          </a:prstGeom>
        </p:spPr>
      </p:pic>
      <p:pic>
        <p:nvPicPr>
          <p:cNvPr id="8" name="Picture 8"/>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rot="-2941998">
            <a:off x="14669963" y="5856740"/>
            <a:ext cx="776757" cy="1197031"/>
          </a:xfrm>
          <a:prstGeom prst="rect">
            <a:avLst/>
          </a:prstGeom>
        </p:spPr>
      </p:pic>
      <p:pic>
        <p:nvPicPr>
          <p:cNvPr id="9" name="Picture 9"/>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rot="-3561944" flipH="1">
            <a:off x="15561097" y="2820090"/>
            <a:ext cx="776757" cy="1197031"/>
          </a:xfrm>
          <a:prstGeom prst="rect">
            <a:avLst/>
          </a:prstGeom>
        </p:spPr>
      </p:pic>
      <p:sp>
        <p:nvSpPr>
          <p:cNvPr id="10" name="TextBox 10"/>
          <p:cNvSpPr txBox="1"/>
          <p:nvPr/>
        </p:nvSpPr>
        <p:spPr>
          <a:xfrm>
            <a:off x="354468" y="4604768"/>
            <a:ext cx="6838853" cy="2762808"/>
          </a:xfrm>
          <a:prstGeom prst="rect">
            <a:avLst/>
          </a:prstGeom>
        </p:spPr>
        <p:txBody>
          <a:bodyPr lIns="0" tIns="0" rIns="0" bIns="0" rtlCol="0" anchor="t">
            <a:spAutoFit/>
          </a:bodyPr>
          <a:lstStyle/>
          <a:p>
            <a:pPr>
              <a:lnSpc>
                <a:spcPts val="3743"/>
              </a:lnSpc>
            </a:pPr>
            <a:endParaRPr/>
          </a:p>
          <a:p>
            <a:pPr>
              <a:lnSpc>
                <a:spcPts val="3743"/>
              </a:lnSpc>
            </a:pPr>
            <a:r>
              <a:rPr lang="en-US" sz="2339">
                <a:solidFill>
                  <a:srgbClr val="000000"/>
                </a:solidFill>
                <a:ea typeface="Cardo"/>
              </a:rPr>
              <a:t>♧R</a:t>
            </a:r>
            <a:r>
              <a:rPr lang="en-US" sz="2339">
                <a:solidFill>
                  <a:srgbClr val="000000"/>
                </a:solidFill>
                <a:latin typeface="Cardo"/>
              </a:rPr>
              <a:t>educed risk of health and environmental impacts associated with poor water quality.</a:t>
            </a:r>
          </a:p>
          <a:p>
            <a:pPr>
              <a:lnSpc>
                <a:spcPts val="3743"/>
              </a:lnSpc>
            </a:pPr>
            <a:r>
              <a:rPr lang="en-US" sz="2339">
                <a:solidFill>
                  <a:srgbClr val="000000"/>
                </a:solidFill>
                <a:ea typeface="Cardo"/>
              </a:rPr>
              <a:t>♧I</a:t>
            </a:r>
            <a:r>
              <a:rPr lang="en-US" sz="2339">
                <a:solidFill>
                  <a:srgbClr val="000000"/>
                </a:solidFill>
                <a:latin typeface="Cardo"/>
              </a:rPr>
              <a:t>ncreased efficiency and cost savings by avoiding expensive laboratory testing and wait times for results.</a:t>
            </a:r>
          </a:p>
          <a:p>
            <a:pPr>
              <a:lnSpc>
                <a:spcPts val="3743"/>
              </a:lnSpc>
            </a:pPr>
            <a:r>
              <a:rPr lang="en-US" sz="2339">
                <a:solidFill>
                  <a:srgbClr val="000000"/>
                </a:solidFill>
                <a:latin typeface="Cardo"/>
              </a:rPr>
              <a:t> </a:t>
            </a:r>
          </a:p>
        </p:txBody>
      </p:sp>
      <p:sp>
        <p:nvSpPr>
          <p:cNvPr id="11" name="TextBox 11"/>
          <p:cNvSpPr txBox="1"/>
          <p:nvPr/>
        </p:nvSpPr>
        <p:spPr>
          <a:xfrm>
            <a:off x="3773895" y="1225698"/>
            <a:ext cx="11790150" cy="854075"/>
          </a:xfrm>
          <a:prstGeom prst="rect">
            <a:avLst/>
          </a:prstGeom>
        </p:spPr>
        <p:txBody>
          <a:bodyPr lIns="0" tIns="0" rIns="0" bIns="0" rtlCol="0" anchor="t">
            <a:spAutoFit/>
          </a:bodyPr>
          <a:lstStyle/>
          <a:p>
            <a:pPr algn="ctr">
              <a:lnSpc>
                <a:spcPts val="7000"/>
              </a:lnSpc>
            </a:pPr>
            <a:r>
              <a:rPr lang="en-US" sz="5000" spc="145">
                <a:solidFill>
                  <a:srgbClr val="000000"/>
                </a:solidFill>
                <a:latin typeface="Cardo Bold"/>
              </a:rPr>
              <a:t>Value proposition (customer)</a:t>
            </a:r>
          </a:p>
        </p:txBody>
      </p:sp>
      <p:sp>
        <p:nvSpPr>
          <p:cNvPr id="12" name="TextBox 12"/>
          <p:cNvSpPr txBox="1"/>
          <p:nvPr/>
        </p:nvSpPr>
        <p:spPr>
          <a:xfrm>
            <a:off x="3674616" y="2767236"/>
            <a:ext cx="9733416" cy="5395836"/>
          </a:xfrm>
          <a:prstGeom prst="rect">
            <a:avLst/>
          </a:prstGeom>
        </p:spPr>
        <p:txBody>
          <a:bodyPr wrap="square" lIns="0" tIns="0" rIns="0" bIns="0" rtlCol="0" anchor="t">
            <a:spAutoFit/>
          </a:bodyPr>
          <a:lstStyle/>
          <a:p>
            <a:pPr algn="ctr">
              <a:lnSpc>
                <a:spcPts val="45081"/>
              </a:lnSpc>
            </a:pPr>
            <a:r>
              <a:rPr lang="en-US" sz="32201" spc="933">
                <a:solidFill>
                  <a:srgbClr val="BBAE97"/>
                </a:solidFill>
                <a:ea typeface="Open Sans Light Bold"/>
              </a:rPr>
              <a:t>○</a:t>
            </a:r>
          </a:p>
        </p:txBody>
      </p:sp>
      <p:sp>
        <p:nvSpPr>
          <p:cNvPr id="13" name="TextBox 13"/>
          <p:cNvSpPr txBox="1"/>
          <p:nvPr/>
        </p:nvSpPr>
        <p:spPr>
          <a:xfrm>
            <a:off x="-1514591" y="3425905"/>
            <a:ext cx="7804196" cy="854075"/>
          </a:xfrm>
          <a:prstGeom prst="rect">
            <a:avLst/>
          </a:prstGeom>
        </p:spPr>
        <p:txBody>
          <a:bodyPr lIns="0" tIns="0" rIns="0" bIns="0" rtlCol="0" anchor="t">
            <a:spAutoFit/>
          </a:bodyPr>
          <a:lstStyle/>
          <a:p>
            <a:pPr algn="ctr">
              <a:lnSpc>
                <a:spcPts val="7000"/>
              </a:lnSpc>
            </a:pPr>
            <a:r>
              <a:rPr lang="en-US" sz="5000" spc="145">
                <a:solidFill>
                  <a:srgbClr val="D13B45"/>
                </a:solidFill>
                <a:latin typeface="Cardo Bold"/>
              </a:rPr>
              <a:t>GAINS:</a:t>
            </a:r>
          </a:p>
        </p:txBody>
      </p:sp>
      <p:sp>
        <p:nvSpPr>
          <p:cNvPr id="14" name="TextBox 14"/>
          <p:cNvSpPr txBox="1"/>
          <p:nvPr/>
        </p:nvSpPr>
        <p:spPr>
          <a:xfrm>
            <a:off x="11028972" y="3224805"/>
            <a:ext cx="7804196" cy="854075"/>
          </a:xfrm>
          <a:prstGeom prst="rect">
            <a:avLst/>
          </a:prstGeom>
        </p:spPr>
        <p:txBody>
          <a:bodyPr lIns="0" tIns="0" rIns="0" bIns="0" rtlCol="0" anchor="t">
            <a:spAutoFit/>
          </a:bodyPr>
          <a:lstStyle/>
          <a:p>
            <a:pPr algn="ctr">
              <a:lnSpc>
                <a:spcPts val="7000"/>
              </a:lnSpc>
            </a:pPr>
            <a:r>
              <a:rPr lang="en-US" sz="5000" spc="145">
                <a:solidFill>
                  <a:srgbClr val="D13B45"/>
                </a:solidFill>
                <a:latin typeface="Cardo Bold"/>
              </a:rPr>
              <a:t>PAINS:</a:t>
            </a:r>
          </a:p>
        </p:txBody>
      </p:sp>
      <p:sp>
        <p:nvSpPr>
          <p:cNvPr id="15" name="TextBox 15"/>
          <p:cNvSpPr txBox="1"/>
          <p:nvPr/>
        </p:nvSpPr>
        <p:spPr>
          <a:xfrm>
            <a:off x="9144000" y="2721737"/>
            <a:ext cx="9144000" cy="6125138"/>
          </a:xfrm>
          <a:prstGeom prst="rect">
            <a:avLst/>
          </a:prstGeom>
        </p:spPr>
        <p:txBody>
          <a:bodyPr wrap="square" lIns="0" tIns="0" rIns="0" bIns="0" rtlCol="0" anchor="t">
            <a:spAutoFit/>
          </a:bodyPr>
          <a:lstStyle/>
          <a:p>
            <a:pPr algn="ctr">
              <a:lnSpc>
                <a:spcPts val="4045"/>
              </a:lnSpc>
            </a:pPr>
            <a:endParaRPr/>
          </a:p>
          <a:p>
            <a:pPr algn="ctr">
              <a:lnSpc>
                <a:spcPts val="4045"/>
              </a:lnSpc>
            </a:pPr>
            <a:endParaRPr/>
          </a:p>
          <a:p>
            <a:pPr algn="ctr">
              <a:lnSpc>
                <a:spcPts val="4045"/>
              </a:lnSpc>
            </a:pPr>
            <a:endParaRPr/>
          </a:p>
          <a:p>
            <a:pPr algn="ctr">
              <a:lnSpc>
                <a:spcPts val="4045"/>
              </a:lnSpc>
            </a:pPr>
            <a:r>
              <a:rPr lang="en-US" sz="2889" spc="83">
                <a:solidFill>
                  <a:srgbClr val="000000"/>
                </a:solidFill>
                <a:ea typeface="Cardo"/>
              </a:rPr>
              <a:t>♧Risk of health and environmental impacts associated with poor water quality.</a:t>
            </a:r>
          </a:p>
          <a:p>
            <a:pPr algn="ctr">
              <a:lnSpc>
                <a:spcPts val="4045"/>
              </a:lnSpc>
            </a:pPr>
            <a:r>
              <a:rPr lang="en-US" sz="2889" spc="83">
                <a:solidFill>
                  <a:srgbClr val="000000"/>
                </a:solidFill>
                <a:ea typeface="Cardo"/>
              </a:rPr>
              <a:t>♧Time-consuming and expensive laboratory testing process.</a:t>
            </a:r>
          </a:p>
          <a:p>
            <a:pPr algn="ctr">
              <a:lnSpc>
                <a:spcPts val="4045"/>
              </a:lnSpc>
            </a:pPr>
            <a:endParaRPr lang="en-US" sz="2889" spc="83">
              <a:solidFill>
                <a:srgbClr val="000000"/>
              </a:solidFill>
              <a:ea typeface="Cardo"/>
            </a:endParaRPr>
          </a:p>
          <a:p>
            <a:pPr algn="ctr">
              <a:lnSpc>
                <a:spcPts val="4045"/>
              </a:lnSpc>
            </a:pPr>
            <a:endParaRPr lang="en-US" sz="2889" spc="83">
              <a:solidFill>
                <a:srgbClr val="000000"/>
              </a:solidFill>
              <a:ea typeface="Cardo"/>
            </a:endParaRPr>
          </a:p>
          <a:p>
            <a:pPr algn="ctr">
              <a:lnSpc>
                <a:spcPts val="4045"/>
              </a:lnSpc>
            </a:pPr>
            <a:endParaRPr lang="en-US" sz="2889" spc="83">
              <a:solidFill>
                <a:srgbClr val="000000"/>
              </a:solidFill>
              <a:ea typeface="Cardo"/>
            </a:endParaRPr>
          </a:p>
          <a:p>
            <a:pPr algn="ctr">
              <a:lnSpc>
                <a:spcPts val="4045"/>
              </a:lnSpc>
            </a:pPr>
            <a:endParaRPr lang="en-US" sz="2889" spc="83">
              <a:solidFill>
                <a:srgbClr val="000000"/>
              </a:solidFill>
              <a:ea typeface="Cardo"/>
            </a:endParaRPr>
          </a:p>
          <a:p>
            <a:pPr algn="ctr">
              <a:lnSpc>
                <a:spcPts val="4045"/>
              </a:lnSpc>
            </a:pPr>
            <a:endParaRPr lang="en-US" sz="2889" spc="83">
              <a:solidFill>
                <a:srgbClr val="000000"/>
              </a:solidFill>
              <a:ea typeface="Cardo"/>
            </a:endParaRPr>
          </a:p>
        </p:txBody>
      </p:sp>
      <p:sp>
        <p:nvSpPr>
          <p:cNvPr id="16" name="TextBox 16"/>
          <p:cNvSpPr txBox="1"/>
          <p:nvPr/>
        </p:nvSpPr>
        <p:spPr>
          <a:xfrm>
            <a:off x="9403027" y="7914252"/>
            <a:ext cx="5955684" cy="1464312"/>
          </a:xfrm>
          <a:prstGeom prst="rect">
            <a:avLst/>
          </a:prstGeom>
        </p:spPr>
        <p:txBody>
          <a:bodyPr wrap="square" lIns="0" tIns="0" rIns="0" bIns="0" rtlCol="0" anchor="t">
            <a:spAutoFit/>
          </a:bodyPr>
          <a:lstStyle/>
          <a:p>
            <a:pPr algn="ctr">
              <a:lnSpc>
                <a:spcPts val="2304"/>
              </a:lnSpc>
            </a:pPr>
            <a:r>
              <a:rPr lang="en-US" sz="1645" spc="47">
                <a:solidFill>
                  <a:srgbClr val="000000"/>
                </a:solidFill>
                <a:latin typeface="Cardo Bold"/>
              </a:rPr>
              <a:t>Overall, the value proposition for a water quality checker for the customer is that it helps them to meet their customer jobs of monitoring and maintaining water quality, making informed decisions based on data, and streamlining the testing process</a:t>
            </a:r>
          </a:p>
        </p:txBody>
      </p:sp>
      <p:sp>
        <p:nvSpPr>
          <p:cNvPr id="17" name="TextBox 17"/>
          <p:cNvSpPr txBox="1"/>
          <p:nvPr/>
        </p:nvSpPr>
        <p:spPr>
          <a:xfrm>
            <a:off x="8276498" y="7248801"/>
            <a:ext cx="5780163" cy="628697"/>
          </a:xfrm>
          <a:prstGeom prst="rect">
            <a:avLst/>
          </a:prstGeom>
        </p:spPr>
        <p:txBody>
          <a:bodyPr lIns="0" tIns="0" rIns="0" bIns="0" rtlCol="0" anchor="t">
            <a:spAutoFit/>
          </a:bodyPr>
          <a:lstStyle/>
          <a:p>
            <a:pPr algn="ctr">
              <a:lnSpc>
                <a:spcPts val="5184"/>
              </a:lnSpc>
            </a:pPr>
            <a:r>
              <a:rPr lang="en-US" sz="3703" spc="107">
                <a:solidFill>
                  <a:srgbClr val="D13B45"/>
                </a:solidFill>
                <a:latin typeface="Cardo Bold"/>
              </a:rPr>
              <a:t>Customer jobs: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8F6"/>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5276340" y="7546970"/>
            <a:ext cx="3556828" cy="4114800"/>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H="1">
            <a:off x="-749714" y="7546970"/>
            <a:ext cx="3556828" cy="4114800"/>
          </a:xfrm>
          <a:prstGeom prst="rect">
            <a:avLst/>
          </a:prstGeom>
        </p:spPr>
      </p:pic>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2924999">
            <a:off x="-2503731" y="-1297702"/>
            <a:ext cx="4030989" cy="4114800"/>
          </a:xfrm>
          <a:prstGeom prst="rect">
            <a:avLst/>
          </a:prstGeom>
        </p:spPr>
      </p:pic>
      <p:pic>
        <p:nvPicPr>
          <p:cNvPr id="5" name="Picture 5"/>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2924999">
            <a:off x="-2943904" y="-1297702"/>
            <a:ext cx="4030989" cy="4114800"/>
          </a:xfrm>
          <a:prstGeom prst="rect">
            <a:avLst/>
          </a:prstGeom>
        </p:spPr>
      </p:pic>
      <p:pic>
        <p:nvPicPr>
          <p:cNvPr id="6" name="Picture 6"/>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2924999">
            <a:off x="16576762" y="-1229799"/>
            <a:ext cx="4030989" cy="4114800"/>
          </a:xfrm>
          <a:prstGeom prst="rect">
            <a:avLst/>
          </a:prstGeom>
        </p:spPr>
      </p:pic>
      <p:pic>
        <p:nvPicPr>
          <p:cNvPr id="7" name="Picture 7"/>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2924999">
            <a:off x="16136589" y="-1028700"/>
            <a:ext cx="4030989" cy="4114800"/>
          </a:xfrm>
          <a:prstGeom prst="rect">
            <a:avLst/>
          </a:prstGeom>
        </p:spPr>
      </p:pic>
      <p:pic>
        <p:nvPicPr>
          <p:cNvPr id="8" name="Picture 8"/>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5392113" y="2417657"/>
            <a:ext cx="7030306" cy="430358"/>
          </a:xfrm>
          <a:prstGeom prst="rect">
            <a:avLst/>
          </a:prstGeom>
        </p:spPr>
      </p:pic>
      <p:pic>
        <p:nvPicPr>
          <p:cNvPr id="9" name="Picture 9"/>
          <p:cNvPicPr>
            <a:picLocks noChangeAspect="1"/>
          </p:cNvPicPr>
          <p:nvPr/>
        </p:nvPicPr>
        <p:blipFill>
          <a:blip r:embed="rId10">
            <a:alphaModFix amt="74000"/>
          </a:blip>
          <a:srcRect t="6852" r="19245" b="11146"/>
          <a:stretch>
            <a:fillRect/>
          </a:stretch>
        </p:blipFill>
        <p:spPr>
          <a:xfrm>
            <a:off x="12422419" y="1692706"/>
            <a:ext cx="5673442" cy="7911665"/>
          </a:xfrm>
          <a:prstGeom prst="rect">
            <a:avLst/>
          </a:prstGeom>
        </p:spPr>
      </p:pic>
      <p:sp>
        <p:nvSpPr>
          <p:cNvPr id="10" name="TextBox 10"/>
          <p:cNvSpPr txBox="1"/>
          <p:nvPr/>
        </p:nvSpPr>
        <p:spPr>
          <a:xfrm>
            <a:off x="344824" y="2943265"/>
            <a:ext cx="16613954" cy="1811020"/>
          </a:xfrm>
          <a:prstGeom prst="rect">
            <a:avLst/>
          </a:prstGeom>
        </p:spPr>
        <p:txBody>
          <a:bodyPr lIns="0" tIns="0" rIns="0" bIns="0" rtlCol="0" anchor="t">
            <a:spAutoFit/>
          </a:bodyPr>
          <a:lstStyle/>
          <a:p>
            <a:pPr>
              <a:lnSpc>
                <a:spcPts val="7279"/>
              </a:lnSpc>
            </a:pPr>
            <a:r>
              <a:rPr lang="en-US" sz="5199">
                <a:solidFill>
                  <a:srgbClr val="AF805C"/>
                </a:solidFill>
                <a:latin typeface="Cardo Bold"/>
              </a:rPr>
              <a:t>How to design a water quality testing programme in four steps</a:t>
            </a:r>
          </a:p>
        </p:txBody>
      </p:sp>
      <p:sp>
        <p:nvSpPr>
          <p:cNvPr id="11" name="TextBox 11"/>
          <p:cNvSpPr txBox="1"/>
          <p:nvPr/>
        </p:nvSpPr>
        <p:spPr>
          <a:xfrm>
            <a:off x="311477" y="4697026"/>
            <a:ext cx="16335274" cy="1739900"/>
          </a:xfrm>
          <a:prstGeom prst="rect">
            <a:avLst/>
          </a:prstGeom>
        </p:spPr>
        <p:txBody>
          <a:bodyPr lIns="0" tIns="0" rIns="0" bIns="0" rtlCol="0" anchor="t">
            <a:spAutoFit/>
          </a:bodyPr>
          <a:lstStyle/>
          <a:p>
            <a:pPr>
              <a:lnSpc>
                <a:spcPts val="7000"/>
              </a:lnSpc>
            </a:pPr>
            <a:r>
              <a:rPr lang="en-US" sz="5000">
                <a:solidFill>
                  <a:srgbClr val="000000"/>
                </a:solidFill>
                <a:latin typeface="Cardo Bold"/>
              </a:rPr>
              <a:t>Step one: Define the programme objectives and the partners’ expectations</a:t>
            </a:r>
          </a:p>
        </p:txBody>
      </p:sp>
      <p:sp>
        <p:nvSpPr>
          <p:cNvPr id="12" name="TextBox 12"/>
          <p:cNvSpPr txBox="1"/>
          <p:nvPr/>
        </p:nvSpPr>
        <p:spPr>
          <a:xfrm>
            <a:off x="192139" y="6436926"/>
            <a:ext cx="15711223" cy="1872615"/>
          </a:xfrm>
          <a:prstGeom prst="rect">
            <a:avLst/>
          </a:prstGeom>
        </p:spPr>
        <p:txBody>
          <a:bodyPr lIns="0" tIns="0" rIns="0" bIns="0" rtlCol="0" anchor="t">
            <a:spAutoFit/>
          </a:bodyPr>
          <a:lstStyle/>
          <a:p>
            <a:pPr>
              <a:lnSpc>
                <a:spcPts val="7559"/>
              </a:lnSpc>
            </a:pPr>
            <a:r>
              <a:rPr lang="en-US" sz="5400">
                <a:solidFill>
                  <a:srgbClr val="000000"/>
                </a:solidFill>
                <a:latin typeface="Cardo Bold"/>
              </a:rPr>
              <a:t>Step two: Select the water quality testing parameters</a:t>
            </a:r>
          </a:p>
        </p:txBody>
      </p:sp>
      <p:sp>
        <p:nvSpPr>
          <p:cNvPr id="13" name="TextBox 13"/>
          <p:cNvSpPr txBox="1"/>
          <p:nvPr/>
        </p:nvSpPr>
        <p:spPr>
          <a:xfrm>
            <a:off x="288115" y="8309541"/>
            <a:ext cx="15519270" cy="1739900"/>
          </a:xfrm>
          <a:prstGeom prst="rect">
            <a:avLst/>
          </a:prstGeom>
        </p:spPr>
        <p:txBody>
          <a:bodyPr lIns="0" tIns="0" rIns="0" bIns="0" rtlCol="0" anchor="t">
            <a:spAutoFit/>
          </a:bodyPr>
          <a:lstStyle/>
          <a:p>
            <a:pPr>
              <a:lnSpc>
                <a:spcPts val="7000"/>
              </a:lnSpc>
            </a:pPr>
            <a:r>
              <a:rPr lang="en-US" sz="5000">
                <a:solidFill>
                  <a:srgbClr val="000000"/>
                </a:solidFill>
                <a:latin typeface="Cardo Bold"/>
              </a:rPr>
              <a:t>Step three: Set up your sampling design, sampling frame and sampling plan</a:t>
            </a:r>
          </a:p>
        </p:txBody>
      </p:sp>
      <p:sp>
        <p:nvSpPr>
          <p:cNvPr id="14" name="TextBox 14"/>
          <p:cNvSpPr txBox="1"/>
          <p:nvPr/>
        </p:nvSpPr>
        <p:spPr>
          <a:xfrm>
            <a:off x="4228269" y="656151"/>
            <a:ext cx="11488245" cy="1566545"/>
          </a:xfrm>
          <a:prstGeom prst="rect">
            <a:avLst/>
          </a:prstGeom>
        </p:spPr>
        <p:txBody>
          <a:bodyPr lIns="0" tIns="0" rIns="0" bIns="0" rtlCol="0" anchor="t">
            <a:spAutoFit/>
          </a:bodyPr>
          <a:lstStyle/>
          <a:p>
            <a:pPr>
              <a:lnSpc>
                <a:spcPts val="12880"/>
              </a:lnSpc>
            </a:pPr>
            <a:r>
              <a:rPr lang="en-US" sz="9200">
                <a:solidFill>
                  <a:srgbClr val="000000"/>
                </a:solidFill>
                <a:latin typeface="Cardo Bold"/>
              </a:rPr>
              <a:t>Design Blueprint </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8F6"/>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5276340" y="7546970"/>
            <a:ext cx="3556828" cy="4114800"/>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H="1">
            <a:off x="-749714" y="7546970"/>
            <a:ext cx="3556828" cy="4114800"/>
          </a:xfrm>
          <a:prstGeom prst="rect">
            <a:avLst/>
          </a:prstGeom>
        </p:spPr>
      </p:pic>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2924999">
            <a:off x="-2503731" y="-1297702"/>
            <a:ext cx="4030989" cy="4114800"/>
          </a:xfrm>
          <a:prstGeom prst="rect">
            <a:avLst/>
          </a:prstGeom>
        </p:spPr>
      </p:pic>
      <p:pic>
        <p:nvPicPr>
          <p:cNvPr id="5" name="Picture 5"/>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2924999">
            <a:off x="-2943904" y="-1297702"/>
            <a:ext cx="4030989" cy="4114800"/>
          </a:xfrm>
          <a:prstGeom prst="rect">
            <a:avLst/>
          </a:prstGeom>
        </p:spPr>
      </p:pic>
      <p:pic>
        <p:nvPicPr>
          <p:cNvPr id="6" name="Picture 6"/>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2924999">
            <a:off x="16576762" y="-1229799"/>
            <a:ext cx="4030989" cy="4114800"/>
          </a:xfrm>
          <a:prstGeom prst="rect">
            <a:avLst/>
          </a:prstGeom>
        </p:spPr>
      </p:pic>
      <p:pic>
        <p:nvPicPr>
          <p:cNvPr id="7" name="Picture 7"/>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2924999">
            <a:off x="16136589" y="-1028700"/>
            <a:ext cx="4030989" cy="4114800"/>
          </a:xfrm>
          <a:prstGeom prst="rect">
            <a:avLst/>
          </a:prstGeom>
        </p:spPr>
      </p:pic>
      <p:pic>
        <p:nvPicPr>
          <p:cNvPr id="8" name="Picture 8"/>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6627821" y="3086100"/>
            <a:ext cx="4944440" cy="4189290"/>
          </a:xfrm>
          <a:prstGeom prst="rect">
            <a:avLst/>
          </a:prstGeom>
        </p:spPr>
      </p:pic>
      <p:pic>
        <p:nvPicPr>
          <p:cNvPr id="9" name="Picture 9"/>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6627821" y="3086100"/>
            <a:ext cx="4979963" cy="411480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8F6"/>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5276340" y="7546970"/>
            <a:ext cx="3556828" cy="4114800"/>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H="1">
            <a:off x="-511589" y="7546970"/>
            <a:ext cx="3556828" cy="4114800"/>
          </a:xfrm>
          <a:prstGeom prst="rect">
            <a:avLst/>
          </a:prstGeom>
        </p:spPr>
      </p:pic>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2924999">
            <a:off x="-2503731" y="-1297702"/>
            <a:ext cx="4030989" cy="4114800"/>
          </a:xfrm>
          <a:prstGeom prst="rect">
            <a:avLst/>
          </a:prstGeom>
        </p:spPr>
      </p:pic>
      <p:pic>
        <p:nvPicPr>
          <p:cNvPr id="5" name="Picture 5"/>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2924999">
            <a:off x="-2943904" y="-1297702"/>
            <a:ext cx="4030989" cy="4114800"/>
          </a:xfrm>
          <a:prstGeom prst="rect">
            <a:avLst/>
          </a:prstGeom>
        </p:spPr>
      </p:pic>
      <p:pic>
        <p:nvPicPr>
          <p:cNvPr id="6" name="Picture 6"/>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2924999">
            <a:off x="16576762" y="-1229799"/>
            <a:ext cx="4030989" cy="4114800"/>
          </a:xfrm>
          <a:prstGeom prst="rect">
            <a:avLst/>
          </a:prstGeom>
        </p:spPr>
      </p:pic>
      <p:pic>
        <p:nvPicPr>
          <p:cNvPr id="7" name="Picture 7"/>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2924999">
            <a:off x="16136589" y="-1028700"/>
            <a:ext cx="4030989" cy="4114800"/>
          </a:xfrm>
          <a:prstGeom prst="rect">
            <a:avLst/>
          </a:prstGeom>
        </p:spPr>
      </p:pic>
      <p:pic>
        <p:nvPicPr>
          <p:cNvPr id="8" name="Picture 8"/>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6224538" y="3562591"/>
            <a:ext cx="6050139" cy="370358"/>
          </a:xfrm>
          <a:prstGeom prst="rect">
            <a:avLst/>
          </a:prstGeom>
        </p:spPr>
      </p:pic>
      <p:sp>
        <p:nvSpPr>
          <p:cNvPr id="9" name="TextBox 9"/>
          <p:cNvSpPr txBox="1"/>
          <p:nvPr/>
        </p:nvSpPr>
        <p:spPr>
          <a:xfrm>
            <a:off x="6224538" y="2132923"/>
            <a:ext cx="5838924" cy="1566545"/>
          </a:xfrm>
          <a:prstGeom prst="rect">
            <a:avLst/>
          </a:prstGeom>
        </p:spPr>
        <p:txBody>
          <a:bodyPr lIns="0" tIns="0" rIns="0" bIns="0" rtlCol="0" anchor="t">
            <a:spAutoFit/>
          </a:bodyPr>
          <a:lstStyle/>
          <a:p>
            <a:pPr algn="ctr">
              <a:lnSpc>
                <a:spcPts val="12880"/>
              </a:lnSpc>
            </a:pPr>
            <a:r>
              <a:rPr lang="en-US" sz="9200">
                <a:solidFill>
                  <a:srgbClr val="000000"/>
                </a:solidFill>
                <a:latin typeface="Cardo Bold"/>
              </a:rPr>
              <a:t>Content </a:t>
            </a:r>
          </a:p>
        </p:txBody>
      </p:sp>
      <p:sp>
        <p:nvSpPr>
          <p:cNvPr id="10" name="TextBox 10"/>
          <p:cNvSpPr txBox="1"/>
          <p:nvPr/>
        </p:nvSpPr>
        <p:spPr>
          <a:xfrm>
            <a:off x="6224538" y="1472818"/>
            <a:ext cx="5462568" cy="1052195"/>
          </a:xfrm>
          <a:prstGeom prst="rect">
            <a:avLst/>
          </a:prstGeom>
        </p:spPr>
        <p:txBody>
          <a:bodyPr lIns="0" tIns="0" rIns="0" bIns="0" rtlCol="0" anchor="t">
            <a:spAutoFit/>
          </a:bodyPr>
          <a:lstStyle/>
          <a:p>
            <a:pPr algn="ctr">
              <a:lnSpc>
                <a:spcPts val="8680"/>
              </a:lnSpc>
            </a:pPr>
            <a:r>
              <a:rPr lang="en-US" sz="6200">
                <a:solidFill>
                  <a:srgbClr val="D13B45"/>
                </a:solidFill>
                <a:latin typeface="Aniyah Bold"/>
              </a:rPr>
              <a:t>Table of </a:t>
            </a:r>
          </a:p>
        </p:txBody>
      </p:sp>
      <p:grpSp>
        <p:nvGrpSpPr>
          <p:cNvPr id="11" name="Group 11"/>
          <p:cNvGrpSpPr/>
          <p:nvPr/>
        </p:nvGrpSpPr>
        <p:grpSpPr>
          <a:xfrm>
            <a:off x="7114836" y="7782638"/>
            <a:ext cx="5361090" cy="1821733"/>
            <a:chOff x="0" y="0"/>
            <a:chExt cx="918927" cy="312257"/>
          </a:xfrm>
        </p:grpSpPr>
        <p:sp>
          <p:nvSpPr>
            <p:cNvPr id="12" name="Freeform 12"/>
            <p:cNvSpPr/>
            <p:nvPr/>
          </p:nvSpPr>
          <p:spPr>
            <a:xfrm>
              <a:off x="203200" y="-68769"/>
              <a:ext cx="512527" cy="449796"/>
            </a:xfrm>
            <a:custGeom>
              <a:avLst/>
              <a:gdLst/>
              <a:ahLst/>
              <a:cxnLst/>
              <a:rect l="l" t="t" r="r" b="b"/>
              <a:pathLst>
                <a:path w="512527" h="449796">
                  <a:moveTo>
                    <a:pt x="512527" y="68769"/>
                  </a:moveTo>
                  <a:lnTo>
                    <a:pt x="512527" y="68769"/>
                  </a:lnTo>
                  <a:cubicBezTo>
                    <a:pt x="429970" y="0"/>
                    <a:pt x="308144" y="7388"/>
                    <a:pt x="234503" y="85630"/>
                  </a:cubicBezTo>
                  <a:cubicBezTo>
                    <a:pt x="160862" y="163873"/>
                    <a:pt x="160862" y="285922"/>
                    <a:pt x="234503" y="364165"/>
                  </a:cubicBezTo>
                  <a:cubicBezTo>
                    <a:pt x="308144" y="442407"/>
                    <a:pt x="429970" y="449796"/>
                    <a:pt x="512527" y="381026"/>
                  </a:cubicBezTo>
                  <a:lnTo>
                    <a:pt x="0" y="381026"/>
                  </a:lnTo>
                  <a:cubicBezTo>
                    <a:pt x="82557" y="449796"/>
                    <a:pt x="204382" y="442407"/>
                    <a:pt x="278023" y="364165"/>
                  </a:cubicBezTo>
                  <a:cubicBezTo>
                    <a:pt x="351664" y="285922"/>
                    <a:pt x="351664" y="163873"/>
                    <a:pt x="278023" y="85630"/>
                  </a:cubicBezTo>
                  <a:cubicBezTo>
                    <a:pt x="204382" y="7388"/>
                    <a:pt x="82557" y="0"/>
                    <a:pt x="0" y="68769"/>
                  </a:cubicBezTo>
                  <a:close/>
                </a:path>
              </a:pathLst>
            </a:custGeom>
            <a:solidFill>
              <a:srgbClr val="465562"/>
            </a:solidFill>
          </p:spPr>
        </p:sp>
        <p:sp>
          <p:nvSpPr>
            <p:cNvPr id="13" name="TextBox 13"/>
            <p:cNvSpPr txBox="1"/>
            <p:nvPr/>
          </p:nvSpPr>
          <p:spPr>
            <a:xfrm>
              <a:off x="0" y="-57150"/>
              <a:ext cx="812800" cy="463550"/>
            </a:xfrm>
            <a:prstGeom prst="rect">
              <a:avLst/>
            </a:prstGeom>
          </p:spPr>
          <p:txBody>
            <a:bodyPr lIns="50800" tIns="50800" rIns="50800" bIns="50800" rtlCol="0" anchor="ctr"/>
            <a:lstStyle/>
            <a:p>
              <a:pPr algn="ctr">
                <a:lnSpc>
                  <a:spcPts val="4199"/>
                </a:lnSpc>
                <a:spcBef>
                  <a:spcPct val="0"/>
                </a:spcBef>
              </a:pPr>
              <a:r>
                <a:rPr lang="en-US" sz="2999" spc="176">
                  <a:solidFill>
                    <a:srgbClr val="000000"/>
                  </a:solidFill>
                  <a:latin typeface="Cardo"/>
                </a:rPr>
                <a:t>Customer survey </a:t>
              </a:r>
            </a:p>
          </p:txBody>
        </p:sp>
      </p:grpSp>
      <p:grpSp>
        <p:nvGrpSpPr>
          <p:cNvPr id="14" name="Group 14"/>
          <p:cNvGrpSpPr/>
          <p:nvPr/>
        </p:nvGrpSpPr>
        <p:grpSpPr>
          <a:xfrm>
            <a:off x="3045239" y="5143500"/>
            <a:ext cx="5044726" cy="1773239"/>
            <a:chOff x="0" y="0"/>
            <a:chExt cx="1037061" cy="364531"/>
          </a:xfrm>
        </p:grpSpPr>
        <p:sp>
          <p:nvSpPr>
            <p:cNvPr id="15" name="Freeform 15"/>
            <p:cNvSpPr/>
            <p:nvPr/>
          </p:nvSpPr>
          <p:spPr>
            <a:xfrm>
              <a:off x="203200" y="-42115"/>
              <a:ext cx="630661" cy="448761"/>
            </a:xfrm>
            <a:custGeom>
              <a:avLst/>
              <a:gdLst/>
              <a:ahLst/>
              <a:cxnLst/>
              <a:rect l="l" t="t" r="r" b="b"/>
              <a:pathLst>
                <a:path w="630661" h="448761">
                  <a:moveTo>
                    <a:pt x="630661" y="42115"/>
                  </a:moveTo>
                  <a:cubicBezTo>
                    <a:pt x="545210" y="0"/>
                    <a:pt x="441971" y="22904"/>
                    <a:pt x="382348" y="97205"/>
                  </a:cubicBezTo>
                  <a:cubicBezTo>
                    <a:pt x="322724" y="171506"/>
                    <a:pt x="322724" y="277255"/>
                    <a:pt x="382348" y="351556"/>
                  </a:cubicBezTo>
                  <a:cubicBezTo>
                    <a:pt x="441971" y="425857"/>
                    <a:pt x="545210" y="448761"/>
                    <a:pt x="630661" y="406646"/>
                  </a:cubicBezTo>
                  <a:lnTo>
                    <a:pt x="0" y="406646"/>
                  </a:lnTo>
                  <a:cubicBezTo>
                    <a:pt x="85451" y="448761"/>
                    <a:pt x="188690" y="425857"/>
                    <a:pt x="248313" y="351556"/>
                  </a:cubicBezTo>
                  <a:cubicBezTo>
                    <a:pt x="307937" y="277255"/>
                    <a:pt x="307937" y="171506"/>
                    <a:pt x="248313" y="97205"/>
                  </a:cubicBezTo>
                  <a:cubicBezTo>
                    <a:pt x="188690" y="22904"/>
                    <a:pt x="85451" y="0"/>
                    <a:pt x="0" y="42115"/>
                  </a:cubicBezTo>
                  <a:close/>
                </a:path>
              </a:pathLst>
            </a:custGeom>
            <a:solidFill>
              <a:srgbClr val="AF805C"/>
            </a:solidFill>
          </p:spPr>
        </p:sp>
        <p:sp>
          <p:nvSpPr>
            <p:cNvPr id="16" name="TextBox 16"/>
            <p:cNvSpPr txBox="1"/>
            <p:nvPr/>
          </p:nvSpPr>
          <p:spPr>
            <a:xfrm>
              <a:off x="0" y="-57150"/>
              <a:ext cx="812800" cy="463550"/>
            </a:xfrm>
            <a:prstGeom prst="rect">
              <a:avLst/>
            </a:prstGeom>
          </p:spPr>
          <p:txBody>
            <a:bodyPr lIns="50800" tIns="50800" rIns="50800" bIns="50800" rtlCol="0" anchor="ctr"/>
            <a:lstStyle/>
            <a:p>
              <a:pPr algn="ctr">
                <a:lnSpc>
                  <a:spcPts val="4199"/>
                </a:lnSpc>
                <a:spcBef>
                  <a:spcPct val="0"/>
                </a:spcBef>
              </a:pPr>
              <a:r>
                <a:rPr lang="en-US" sz="2999" spc="176">
                  <a:solidFill>
                    <a:srgbClr val="000000"/>
                  </a:solidFill>
                  <a:latin typeface="Cardo"/>
                </a:rPr>
                <a:t>Problem statement </a:t>
              </a:r>
            </a:p>
          </p:txBody>
        </p:sp>
      </p:grpSp>
      <p:grpSp>
        <p:nvGrpSpPr>
          <p:cNvPr id="17" name="Group 17"/>
          <p:cNvGrpSpPr/>
          <p:nvPr/>
        </p:nvGrpSpPr>
        <p:grpSpPr>
          <a:xfrm>
            <a:off x="10687947" y="5143500"/>
            <a:ext cx="5028566" cy="1708739"/>
            <a:chOff x="0" y="0"/>
            <a:chExt cx="918927" cy="312257"/>
          </a:xfrm>
        </p:grpSpPr>
        <p:sp>
          <p:nvSpPr>
            <p:cNvPr id="18" name="Freeform 18"/>
            <p:cNvSpPr/>
            <p:nvPr/>
          </p:nvSpPr>
          <p:spPr>
            <a:xfrm>
              <a:off x="203200" y="-68769"/>
              <a:ext cx="512527" cy="449796"/>
            </a:xfrm>
            <a:custGeom>
              <a:avLst/>
              <a:gdLst/>
              <a:ahLst/>
              <a:cxnLst/>
              <a:rect l="l" t="t" r="r" b="b"/>
              <a:pathLst>
                <a:path w="512527" h="449796">
                  <a:moveTo>
                    <a:pt x="512527" y="68769"/>
                  </a:moveTo>
                  <a:lnTo>
                    <a:pt x="512527" y="68769"/>
                  </a:lnTo>
                  <a:cubicBezTo>
                    <a:pt x="429970" y="0"/>
                    <a:pt x="308144" y="7388"/>
                    <a:pt x="234503" y="85630"/>
                  </a:cubicBezTo>
                  <a:cubicBezTo>
                    <a:pt x="160862" y="163873"/>
                    <a:pt x="160862" y="285922"/>
                    <a:pt x="234503" y="364165"/>
                  </a:cubicBezTo>
                  <a:cubicBezTo>
                    <a:pt x="308144" y="442407"/>
                    <a:pt x="429970" y="449796"/>
                    <a:pt x="512527" y="381026"/>
                  </a:cubicBezTo>
                  <a:lnTo>
                    <a:pt x="0" y="381026"/>
                  </a:lnTo>
                  <a:cubicBezTo>
                    <a:pt x="82557" y="449796"/>
                    <a:pt x="204382" y="442407"/>
                    <a:pt x="278023" y="364165"/>
                  </a:cubicBezTo>
                  <a:cubicBezTo>
                    <a:pt x="351664" y="285922"/>
                    <a:pt x="351664" y="163873"/>
                    <a:pt x="278023" y="85630"/>
                  </a:cubicBezTo>
                  <a:cubicBezTo>
                    <a:pt x="204382" y="7388"/>
                    <a:pt x="82557" y="0"/>
                    <a:pt x="0" y="68769"/>
                  </a:cubicBezTo>
                  <a:close/>
                </a:path>
              </a:pathLst>
            </a:custGeom>
            <a:solidFill>
              <a:srgbClr val="D13B45"/>
            </a:solidFill>
          </p:spPr>
        </p:sp>
        <p:sp>
          <p:nvSpPr>
            <p:cNvPr id="19" name="TextBox 19"/>
            <p:cNvSpPr txBox="1"/>
            <p:nvPr/>
          </p:nvSpPr>
          <p:spPr>
            <a:xfrm>
              <a:off x="0" y="-57150"/>
              <a:ext cx="812800" cy="463550"/>
            </a:xfrm>
            <a:prstGeom prst="rect">
              <a:avLst/>
            </a:prstGeom>
          </p:spPr>
          <p:txBody>
            <a:bodyPr lIns="50800" tIns="50800" rIns="50800" bIns="50800" rtlCol="0" anchor="ctr"/>
            <a:lstStyle/>
            <a:p>
              <a:pPr algn="ctr">
                <a:lnSpc>
                  <a:spcPts val="4199"/>
                </a:lnSpc>
                <a:spcBef>
                  <a:spcPct val="0"/>
                </a:spcBef>
              </a:pPr>
              <a:r>
                <a:rPr lang="en-US" sz="2999" spc="176">
                  <a:solidFill>
                    <a:srgbClr val="000000"/>
                  </a:solidFill>
                  <a:latin typeface="Cardo"/>
                </a:rPr>
                <a:t>Solution and design</a:t>
              </a: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8F6"/>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5276340" y="7546970"/>
            <a:ext cx="3556828" cy="4114800"/>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H="1">
            <a:off x="-749714" y="7546970"/>
            <a:ext cx="3556828" cy="4114800"/>
          </a:xfrm>
          <a:prstGeom prst="rect">
            <a:avLst/>
          </a:prstGeom>
        </p:spPr>
      </p:pic>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2924999">
            <a:off x="-2503731" y="-1297702"/>
            <a:ext cx="4030989" cy="4114800"/>
          </a:xfrm>
          <a:prstGeom prst="rect">
            <a:avLst/>
          </a:prstGeom>
        </p:spPr>
      </p:pic>
      <p:pic>
        <p:nvPicPr>
          <p:cNvPr id="5" name="Picture 5"/>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2924999">
            <a:off x="-2943904" y="-1297702"/>
            <a:ext cx="4030989" cy="4114800"/>
          </a:xfrm>
          <a:prstGeom prst="rect">
            <a:avLst/>
          </a:prstGeom>
        </p:spPr>
      </p:pic>
      <p:pic>
        <p:nvPicPr>
          <p:cNvPr id="6" name="Picture 6"/>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2924999">
            <a:off x="16576762" y="-1229799"/>
            <a:ext cx="4030989" cy="4114800"/>
          </a:xfrm>
          <a:prstGeom prst="rect">
            <a:avLst/>
          </a:prstGeom>
        </p:spPr>
      </p:pic>
      <p:pic>
        <p:nvPicPr>
          <p:cNvPr id="7" name="Picture 7"/>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2924999">
            <a:off x="16136589" y="-1028700"/>
            <a:ext cx="4030989" cy="4114800"/>
          </a:xfrm>
          <a:prstGeom prst="rect">
            <a:avLst/>
          </a:prstGeom>
        </p:spPr>
      </p:pic>
      <p:grpSp>
        <p:nvGrpSpPr>
          <p:cNvPr id="8" name="Group 8"/>
          <p:cNvGrpSpPr>
            <a:grpSpLocks noChangeAspect="1"/>
          </p:cNvGrpSpPr>
          <p:nvPr/>
        </p:nvGrpSpPr>
        <p:grpSpPr>
          <a:xfrm>
            <a:off x="2183167" y="2520315"/>
            <a:ext cx="5246391" cy="5246370"/>
            <a:chOff x="0" y="0"/>
            <a:chExt cx="6350000" cy="6349975"/>
          </a:xfrm>
        </p:grpSpPr>
        <p:sp>
          <p:nvSpPr>
            <p:cNvPr id="9" name="Freeform 9"/>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8"/>
              <a:stretch>
                <a:fillRect l="-50127" r="-50127"/>
              </a:stretch>
            </a:blipFill>
          </p:spPr>
        </p:sp>
      </p:grpSp>
      <p:pic>
        <p:nvPicPr>
          <p:cNvPr id="10" name="Picture 10"/>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7429558" y="1818709"/>
            <a:ext cx="8626713" cy="6649582"/>
          </a:xfrm>
          <a:prstGeom prst="rect">
            <a:avLst/>
          </a:prstGeom>
        </p:spPr>
      </p:pic>
      <p:sp>
        <p:nvSpPr>
          <p:cNvPr id="11" name="TextBox 11"/>
          <p:cNvSpPr txBox="1"/>
          <p:nvPr/>
        </p:nvSpPr>
        <p:spPr>
          <a:xfrm>
            <a:off x="7429558" y="2860041"/>
            <a:ext cx="8626713" cy="771525"/>
          </a:xfrm>
          <a:prstGeom prst="rect">
            <a:avLst/>
          </a:prstGeom>
        </p:spPr>
        <p:txBody>
          <a:bodyPr lIns="0" tIns="0" rIns="0" bIns="0" rtlCol="0" anchor="t">
            <a:spAutoFit/>
          </a:bodyPr>
          <a:lstStyle/>
          <a:p>
            <a:pPr algn="ctr">
              <a:lnSpc>
                <a:spcPts val="6300"/>
              </a:lnSpc>
            </a:pPr>
            <a:r>
              <a:rPr lang="en-US" sz="4500" u="sng" spc="504">
                <a:solidFill>
                  <a:srgbClr val="465562"/>
                </a:solidFill>
                <a:latin typeface="Cardo Bold Italics"/>
              </a:rPr>
              <a:t>PROBLEM STATEMENT :</a:t>
            </a:r>
          </a:p>
        </p:txBody>
      </p:sp>
      <p:sp>
        <p:nvSpPr>
          <p:cNvPr id="12" name="TextBox 12"/>
          <p:cNvSpPr txBox="1"/>
          <p:nvPr/>
        </p:nvSpPr>
        <p:spPr>
          <a:xfrm>
            <a:off x="8404741" y="3966912"/>
            <a:ext cx="7311773" cy="2296026"/>
          </a:xfrm>
          <a:prstGeom prst="rect">
            <a:avLst/>
          </a:prstGeom>
        </p:spPr>
        <p:txBody>
          <a:bodyPr lIns="0" tIns="0" rIns="0" bIns="0" rtlCol="0" anchor="t">
            <a:spAutoFit/>
          </a:bodyPr>
          <a:lstStyle/>
          <a:p>
            <a:pPr>
              <a:lnSpc>
                <a:spcPts val="3656"/>
              </a:lnSpc>
            </a:pPr>
            <a:r>
              <a:rPr lang="en-US" sz="2611">
                <a:solidFill>
                  <a:srgbClr val="465562"/>
                </a:solidFill>
                <a:latin typeface="Cardo Bold"/>
              </a:rPr>
              <a:t>Developing a reliable and affordable water quality checker to accurately measure the levels of contaminants in freshwater bodies and provide timely information to prevent health hazards and environmental damage."</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8F6"/>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2941998">
            <a:off x="8574029" y="6116178"/>
            <a:ext cx="776757" cy="1197031"/>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3561944" flipH="1">
            <a:off x="15561097" y="2820090"/>
            <a:ext cx="776757" cy="1197031"/>
          </a:xfrm>
          <a:prstGeom prst="rect">
            <a:avLst/>
          </a:prstGeom>
        </p:spPr>
      </p:pic>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5276340" y="7546970"/>
            <a:ext cx="3556828" cy="4114800"/>
          </a:xfrm>
          <a:prstGeom prst="rect">
            <a:avLst/>
          </a:prstGeom>
        </p:spPr>
      </p:pic>
      <p:pic>
        <p:nvPicPr>
          <p:cNvPr id="5" name="Picture 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flipH="1">
            <a:off x="-749714" y="7546970"/>
            <a:ext cx="3556828" cy="4114800"/>
          </a:xfrm>
          <a:prstGeom prst="rect">
            <a:avLst/>
          </a:prstGeom>
        </p:spPr>
      </p:pic>
      <p:pic>
        <p:nvPicPr>
          <p:cNvPr id="6" name="Picture 6"/>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2924999">
            <a:off x="-2503731" y="-1297702"/>
            <a:ext cx="4030989" cy="4114800"/>
          </a:xfrm>
          <a:prstGeom prst="rect">
            <a:avLst/>
          </a:prstGeom>
        </p:spPr>
      </p:pic>
      <p:pic>
        <p:nvPicPr>
          <p:cNvPr id="7" name="Picture 7"/>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rot="-2924999">
            <a:off x="-2943904" y="-1297702"/>
            <a:ext cx="4030989" cy="4114800"/>
          </a:xfrm>
          <a:prstGeom prst="rect">
            <a:avLst/>
          </a:prstGeom>
        </p:spPr>
      </p:pic>
      <p:pic>
        <p:nvPicPr>
          <p:cNvPr id="8" name="Picture 8"/>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rot="-2924999">
            <a:off x="16576762" y="-1229799"/>
            <a:ext cx="4030989" cy="4114800"/>
          </a:xfrm>
          <a:prstGeom prst="rect">
            <a:avLst/>
          </a:prstGeom>
        </p:spPr>
      </p:pic>
      <p:pic>
        <p:nvPicPr>
          <p:cNvPr id="9" name="Picture 9"/>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2924999">
            <a:off x="15768828" y="-388640"/>
            <a:ext cx="4030989" cy="4114800"/>
          </a:xfrm>
          <a:prstGeom prst="rect">
            <a:avLst/>
          </a:prstGeom>
        </p:spPr>
      </p:pic>
      <p:pic>
        <p:nvPicPr>
          <p:cNvPr id="10" name="Picture 10"/>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4283544" y="2409940"/>
            <a:ext cx="9691343" cy="593253"/>
          </a:xfrm>
          <a:prstGeom prst="rect">
            <a:avLst/>
          </a:prstGeom>
        </p:spPr>
      </p:pic>
      <p:sp>
        <p:nvSpPr>
          <p:cNvPr id="11" name="TextBox 11"/>
          <p:cNvSpPr txBox="1"/>
          <p:nvPr/>
        </p:nvSpPr>
        <p:spPr>
          <a:xfrm>
            <a:off x="3801122" y="1140022"/>
            <a:ext cx="11107457" cy="1566545"/>
          </a:xfrm>
          <a:prstGeom prst="rect">
            <a:avLst/>
          </a:prstGeom>
        </p:spPr>
        <p:txBody>
          <a:bodyPr lIns="0" tIns="0" rIns="0" bIns="0" rtlCol="0" anchor="t">
            <a:spAutoFit/>
          </a:bodyPr>
          <a:lstStyle/>
          <a:p>
            <a:pPr algn="ctr">
              <a:lnSpc>
                <a:spcPts val="12880"/>
              </a:lnSpc>
            </a:pPr>
            <a:r>
              <a:rPr lang="en-US" sz="9200">
                <a:solidFill>
                  <a:srgbClr val="000000"/>
                </a:solidFill>
                <a:latin typeface="Cardo Bold"/>
              </a:rPr>
              <a:t>solution </a:t>
            </a:r>
          </a:p>
        </p:txBody>
      </p:sp>
      <p:sp>
        <p:nvSpPr>
          <p:cNvPr id="12" name="TextBox 12"/>
          <p:cNvSpPr txBox="1"/>
          <p:nvPr/>
        </p:nvSpPr>
        <p:spPr>
          <a:xfrm>
            <a:off x="1947333" y="3964488"/>
            <a:ext cx="14715027" cy="4847444"/>
          </a:xfrm>
          <a:prstGeom prst="rect">
            <a:avLst/>
          </a:prstGeom>
        </p:spPr>
        <p:txBody>
          <a:bodyPr lIns="0" tIns="0" rIns="0" bIns="0" rtlCol="0" anchor="t">
            <a:spAutoFit/>
          </a:bodyPr>
          <a:lstStyle/>
          <a:p>
            <a:pPr algn="just">
              <a:lnSpc>
                <a:spcPts val="5548"/>
              </a:lnSpc>
            </a:pPr>
            <a:r>
              <a:rPr lang="en-US" sz="3467">
                <a:solidFill>
                  <a:srgbClr val="000000"/>
                </a:solidFill>
                <a:ea typeface="Poppins"/>
              </a:rPr>
              <a:t>●One solution could be to develop a portable water quality checker</a:t>
            </a:r>
          </a:p>
          <a:p>
            <a:pPr algn="just">
              <a:lnSpc>
                <a:spcPts val="5548"/>
              </a:lnSpc>
            </a:pPr>
            <a:r>
              <a:rPr lang="en-US" sz="3467">
                <a:solidFill>
                  <a:srgbClr val="000000"/>
                </a:solidFill>
                <a:ea typeface="Poppins"/>
              </a:rPr>
              <a:t>●A</a:t>
            </a:r>
            <a:r>
              <a:rPr lang="en-US" sz="3467">
                <a:solidFill>
                  <a:srgbClr val="000000"/>
                </a:solidFill>
                <a:latin typeface="Poppins"/>
              </a:rPr>
              <a:t> device that is easy to use and affordable for local communities and government agencies.</a:t>
            </a:r>
          </a:p>
          <a:p>
            <a:pPr algn="just">
              <a:lnSpc>
                <a:spcPts val="5548"/>
              </a:lnSpc>
            </a:pPr>
            <a:r>
              <a:rPr lang="en-US" sz="3467">
                <a:solidFill>
                  <a:srgbClr val="000000"/>
                </a:solidFill>
                <a:ea typeface="Poppins"/>
              </a:rPr>
              <a:t>●</a:t>
            </a:r>
            <a:r>
              <a:rPr lang="en-US" sz="3467">
                <a:solidFill>
                  <a:srgbClr val="000000"/>
                </a:solidFill>
                <a:latin typeface="Poppins"/>
              </a:rPr>
              <a:t>The device could use advanced sensors and analytical techniques, such as spectrometry, to measure the levels of various contaminants in water bodies accurately</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8F6"/>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5276340" y="7546970"/>
            <a:ext cx="3556828" cy="4114800"/>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H="1">
            <a:off x="-749714" y="7546970"/>
            <a:ext cx="3556828" cy="4114800"/>
          </a:xfrm>
          <a:prstGeom prst="rect">
            <a:avLst/>
          </a:prstGeom>
        </p:spPr>
      </p:pic>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2924999">
            <a:off x="-2503731" y="-1297702"/>
            <a:ext cx="4030989" cy="4114800"/>
          </a:xfrm>
          <a:prstGeom prst="rect">
            <a:avLst/>
          </a:prstGeom>
        </p:spPr>
      </p:pic>
      <p:pic>
        <p:nvPicPr>
          <p:cNvPr id="5" name="Picture 5"/>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2924999">
            <a:off x="-2943904" y="-1297702"/>
            <a:ext cx="4030989" cy="4114800"/>
          </a:xfrm>
          <a:prstGeom prst="rect">
            <a:avLst/>
          </a:prstGeom>
        </p:spPr>
      </p:pic>
      <p:pic>
        <p:nvPicPr>
          <p:cNvPr id="6" name="Picture 6"/>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2924999">
            <a:off x="16576762" y="-1229799"/>
            <a:ext cx="4030989" cy="4114800"/>
          </a:xfrm>
          <a:prstGeom prst="rect">
            <a:avLst/>
          </a:prstGeom>
        </p:spPr>
      </p:pic>
      <p:pic>
        <p:nvPicPr>
          <p:cNvPr id="7" name="Picture 7"/>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2924999">
            <a:off x="16136589" y="-1028700"/>
            <a:ext cx="4030989" cy="4114800"/>
          </a:xfrm>
          <a:prstGeom prst="rect">
            <a:avLst/>
          </a:prstGeom>
        </p:spPr>
      </p:pic>
      <p:pic>
        <p:nvPicPr>
          <p:cNvPr id="8" name="Picture 8"/>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5335834" y="2383371"/>
            <a:ext cx="7650343" cy="468314"/>
          </a:xfrm>
          <a:prstGeom prst="rect">
            <a:avLst/>
          </a:prstGeom>
        </p:spPr>
      </p:pic>
      <p:pic>
        <p:nvPicPr>
          <p:cNvPr id="9" name="Picture 9"/>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rot="-2941998">
            <a:off x="8574029" y="6116178"/>
            <a:ext cx="776757" cy="1197031"/>
          </a:xfrm>
          <a:prstGeom prst="rect">
            <a:avLst/>
          </a:prstGeom>
        </p:spPr>
      </p:pic>
      <p:pic>
        <p:nvPicPr>
          <p:cNvPr id="10" name="Picture 10"/>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rot="-3561944" flipH="1">
            <a:off x="15561097" y="2820090"/>
            <a:ext cx="776757" cy="1197031"/>
          </a:xfrm>
          <a:prstGeom prst="rect">
            <a:avLst/>
          </a:prstGeom>
        </p:spPr>
      </p:pic>
      <p:pic>
        <p:nvPicPr>
          <p:cNvPr id="11" name="Picture 11"/>
          <p:cNvPicPr>
            <a:picLocks noChangeAspect="1"/>
          </p:cNvPicPr>
          <p:nvPr/>
        </p:nvPicPr>
        <p:blipFill>
          <a:blip r:embed="rId12"/>
          <a:srcRect l="14545" t="13447" r="22625" b="9616"/>
          <a:stretch>
            <a:fillRect/>
          </a:stretch>
        </p:blipFill>
        <p:spPr>
          <a:xfrm>
            <a:off x="10618004" y="3752130"/>
            <a:ext cx="5692261" cy="4553809"/>
          </a:xfrm>
          <a:prstGeom prst="rect">
            <a:avLst/>
          </a:prstGeom>
        </p:spPr>
      </p:pic>
      <p:pic>
        <p:nvPicPr>
          <p:cNvPr id="12" name="Picture 12"/>
          <p:cNvPicPr>
            <a:picLocks noChangeAspect="1"/>
          </p:cNvPicPr>
          <p:nvPr/>
        </p:nvPicPr>
        <p:blipFill>
          <a:blip r:embed="rId13"/>
          <a:srcRect t="512" r="128" b="19590"/>
          <a:stretch>
            <a:fillRect/>
          </a:stretch>
        </p:blipFill>
        <p:spPr>
          <a:xfrm>
            <a:off x="2175196" y="3569152"/>
            <a:ext cx="6321276" cy="5057021"/>
          </a:xfrm>
          <a:prstGeom prst="rect">
            <a:avLst/>
          </a:prstGeom>
        </p:spPr>
      </p:pic>
      <p:sp>
        <p:nvSpPr>
          <p:cNvPr id="13" name="TextBox 13"/>
          <p:cNvSpPr txBox="1"/>
          <p:nvPr/>
        </p:nvSpPr>
        <p:spPr>
          <a:xfrm>
            <a:off x="3730884" y="1249789"/>
            <a:ext cx="10826231" cy="1417446"/>
          </a:xfrm>
          <a:prstGeom prst="rect">
            <a:avLst/>
          </a:prstGeom>
        </p:spPr>
        <p:txBody>
          <a:bodyPr lIns="0" tIns="0" rIns="0" bIns="0" rtlCol="0" anchor="t">
            <a:spAutoFit/>
          </a:bodyPr>
          <a:lstStyle/>
          <a:p>
            <a:pPr algn="ctr">
              <a:lnSpc>
                <a:spcPts val="10303"/>
              </a:lnSpc>
            </a:pPr>
            <a:r>
              <a:rPr lang="en-US" sz="11199" spc="873">
                <a:solidFill>
                  <a:srgbClr val="000000"/>
                </a:solidFill>
                <a:latin typeface="Cardo Italics"/>
              </a:rPr>
              <a:t>survey</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8F6"/>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5276340" y="7546970"/>
            <a:ext cx="3556828" cy="4114800"/>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H="1">
            <a:off x="-749714" y="7546970"/>
            <a:ext cx="3556828" cy="4114800"/>
          </a:xfrm>
          <a:prstGeom prst="rect">
            <a:avLst/>
          </a:prstGeom>
        </p:spPr>
      </p:pic>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2924999">
            <a:off x="-2503731" y="-1297702"/>
            <a:ext cx="4030989" cy="4114800"/>
          </a:xfrm>
          <a:prstGeom prst="rect">
            <a:avLst/>
          </a:prstGeom>
        </p:spPr>
      </p:pic>
      <p:pic>
        <p:nvPicPr>
          <p:cNvPr id="5" name="Picture 5"/>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2924999">
            <a:off x="-2943904" y="-1297702"/>
            <a:ext cx="4030989" cy="4114800"/>
          </a:xfrm>
          <a:prstGeom prst="rect">
            <a:avLst/>
          </a:prstGeom>
        </p:spPr>
      </p:pic>
      <p:pic>
        <p:nvPicPr>
          <p:cNvPr id="6" name="Picture 6"/>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2924999">
            <a:off x="16576762" y="-1229799"/>
            <a:ext cx="4030989" cy="4114800"/>
          </a:xfrm>
          <a:prstGeom prst="rect">
            <a:avLst/>
          </a:prstGeom>
        </p:spPr>
      </p:pic>
      <p:pic>
        <p:nvPicPr>
          <p:cNvPr id="7" name="Picture 7"/>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2924999">
            <a:off x="16136589" y="-1028700"/>
            <a:ext cx="4030989" cy="4114800"/>
          </a:xfrm>
          <a:prstGeom prst="rect">
            <a:avLst/>
          </a:prstGeom>
        </p:spPr>
      </p:pic>
      <p:pic>
        <p:nvPicPr>
          <p:cNvPr id="8" name="Picture 8"/>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5309527" y="2222648"/>
            <a:ext cx="7695537" cy="471080"/>
          </a:xfrm>
          <a:prstGeom prst="rect">
            <a:avLst/>
          </a:prstGeom>
        </p:spPr>
      </p:pic>
      <p:sp>
        <p:nvSpPr>
          <p:cNvPr id="9" name="TextBox 9"/>
          <p:cNvSpPr txBox="1"/>
          <p:nvPr/>
        </p:nvSpPr>
        <p:spPr>
          <a:xfrm>
            <a:off x="3454637" y="857250"/>
            <a:ext cx="11539117" cy="1566545"/>
          </a:xfrm>
          <a:prstGeom prst="rect">
            <a:avLst/>
          </a:prstGeom>
        </p:spPr>
        <p:txBody>
          <a:bodyPr lIns="0" tIns="0" rIns="0" bIns="0" rtlCol="0" anchor="t">
            <a:spAutoFit/>
          </a:bodyPr>
          <a:lstStyle/>
          <a:p>
            <a:pPr algn="ctr">
              <a:lnSpc>
                <a:spcPts val="12880"/>
              </a:lnSpc>
            </a:pPr>
            <a:r>
              <a:rPr lang="en-US" sz="9200" spc="266">
                <a:solidFill>
                  <a:srgbClr val="000000"/>
                </a:solidFill>
                <a:latin typeface="Cardo Bold"/>
              </a:rPr>
              <a:t>Existing Solutions </a:t>
            </a:r>
          </a:p>
        </p:txBody>
      </p:sp>
      <p:sp>
        <p:nvSpPr>
          <p:cNvPr id="10" name="TextBox 10"/>
          <p:cNvSpPr txBox="1"/>
          <p:nvPr/>
        </p:nvSpPr>
        <p:spPr>
          <a:xfrm>
            <a:off x="1947333" y="3805248"/>
            <a:ext cx="12276103" cy="2223786"/>
          </a:xfrm>
          <a:prstGeom prst="rect">
            <a:avLst/>
          </a:prstGeom>
        </p:spPr>
        <p:txBody>
          <a:bodyPr lIns="0" tIns="0" rIns="0" bIns="0" rtlCol="0" anchor="t">
            <a:spAutoFit/>
          </a:bodyPr>
          <a:lstStyle/>
          <a:p>
            <a:pPr>
              <a:lnSpc>
                <a:spcPts val="5914"/>
              </a:lnSpc>
            </a:pPr>
            <a:r>
              <a:rPr lang="en-US" sz="3696">
                <a:solidFill>
                  <a:srgbClr val="000000"/>
                </a:solidFill>
                <a:ea typeface="Poppins"/>
              </a:rPr>
              <a:t>■Portable Water Quality Test Kits</a:t>
            </a:r>
          </a:p>
          <a:p>
            <a:pPr>
              <a:lnSpc>
                <a:spcPts val="5914"/>
              </a:lnSpc>
            </a:pPr>
            <a:r>
              <a:rPr lang="en-US" sz="3696">
                <a:solidFill>
                  <a:srgbClr val="000000"/>
                </a:solidFill>
                <a:ea typeface="Poppins"/>
              </a:rPr>
              <a:t>■IoT-based Water Quality Monitoring Systems: </a:t>
            </a:r>
          </a:p>
          <a:p>
            <a:pPr>
              <a:lnSpc>
                <a:spcPts val="5914"/>
              </a:lnSpc>
            </a:pPr>
            <a:r>
              <a:rPr lang="en-US" sz="3696">
                <a:solidFill>
                  <a:srgbClr val="000000"/>
                </a:solidFill>
                <a:ea typeface="Poppins"/>
              </a:rPr>
              <a:t>■Laboratory-grade </a:t>
            </a:r>
          </a:p>
        </p:txBody>
      </p:sp>
      <p:pic>
        <p:nvPicPr>
          <p:cNvPr id="11" name="Picture 11"/>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rot="-2941998">
            <a:off x="8574029" y="6116178"/>
            <a:ext cx="776757" cy="1197031"/>
          </a:xfrm>
          <a:prstGeom prst="rect">
            <a:avLst/>
          </a:prstGeom>
        </p:spPr>
      </p:pic>
      <p:pic>
        <p:nvPicPr>
          <p:cNvPr id="12" name="Picture 12"/>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rot="-3561944" flipH="1">
            <a:off x="15561097" y="2820090"/>
            <a:ext cx="776757" cy="1197031"/>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8F6"/>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5276340" y="7546970"/>
            <a:ext cx="3556828" cy="4114800"/>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H="1">
            <a:off x="-749714" y="7546970"/>
            <a:ext cx="3556828" cy="4114800"/>
          </a:xfrm>
          <a:prstGeom prst="rect">
            <a:avLst/>
          </a:prstGeom>
        </p:spPr>
      </p:pic>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2924999">
            <a:off x="-2503731" y="-1297702"/>
            <a:ext cx="4030989" cy="4114800"/>
          </a:xfrm>
          <a:prstGeom prst="rect">
            <a:avLst/>
          </a:prstGeom>
        </p:spPr>
      </p:pic>
      <p:pic>
        <p:nvPicPr>
          <p:cNvPr id="5" name="Picture 5"/>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2924999">
            <a:off x="-2943904" y="-1297702"/>
            <a:ext cx="4030989" cy="4114800"/>
          </a:xfrm>
          <a:prstGeom prst="rect">
            <a:avLst/>
          </a:prstGeom>
        </p:spPr>
      </p:pic>
      <p:pic>
        <p:nvPicPr>
          <p:cNvPr id="6" name="Picture 6"/>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2924999">
            <a:off x="16576762" y="-1229799"/>
            <a:ext cx="4030989" cy="4114800"/>
          </a:xfrm>
          <a:prstGeom prst="rect">
            <a:avLst/>
          </a:prstGeom>
        </p:spPr>
      </p:pic>
      <p:pic>
        <p:nvPicPr>
          <p:cNvPr id="7" name="Picture 7"/>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2924999">
            <a:off x="16136589" y="-1028700"/>
            <a:ext cx="4030989" cy="4114800"/>
          </a:xfrm>
          <a:prstGeom prst="rect">
            <a:avLst/>
          </a:prstGeom>
        </p:spPr>
      </p:pic>
      <p:pic>
        <p:nvPicPr>
          <p:cNvPr id="8" name="Picture 8"/>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5309527" y="2222648"/>
            <a:ext cx="7695537" cy="471080"/>
          </a:xfrm>
          <a:prstGeom prst="rect">
            <a:avLst/>
          </a:prstGeom>
        </p:spPr>
      </p:pic>
      <p:pic>
        <p:nvPicPr>
          <p:cNvPr id="9" name="Picture 9"/>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rot="-2941998">
            <a:off x="8574029" y="6116178"/>
            <a:ext cx="776757" cy="1197031"/>
          </a:xfrm>
          <a:prstGeom prst="rect">
            <a:avLst/>
          </a:prstGeom>
        </p:spPr>
      </p:pic>
      <p:pic>
        <p:nvPicPr>
          <p:cNvPr id="10" name="Picture 10"/>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rot="-3561944" flipH="1">
            <a:off x="15561097" y="2820090"/>
            <a:ext cx="776757" cy="1197031"/>
          </a:xfrm>
          <a:prstGeom prst="rect">
            <a:avLst/>
          </a:prstGeom>
        </p:spPr>
      </p:pic>
      <p:pic>
        <p:nvPicPr>
          <p:cNvPr id="11" name="Picture 11"/>
          <p:cNvPicPr>
            <a:picLocks noChangeAspect="1"/>
          </p:cNvPicPr>
          <p:nvPr/>
        </p:nvPicPr>
        <p:blipFill>
          <a:blip r:embed="rId12"/>
          <a:srcRect l="6412" r="6412"/>
          <a:stretch>
            <a:fillRect/>
          </a:stretch>
        </p:blipFill>
        <p:spPr>
          <a:xfrm>
            <a:off x="10643305" y="4143482"/>
            <a:ext cx="7508778" cy="5724346"/>
          </a:xfrm>
          <a:prstGeom prst="rect">
            <a:avLst/>
          </a:prstGeom>
        </p:spPr>
      </p:pic>
      <p:sp>
        <p:nvSpPr>
          <p:cNvPr id="12" name="TextBox 12"/>
          <p:cNvSpPr txBox="1"/>
          <p:nvPr/>
        </p:nvSpPr>
        <p:spPr>
          <a:xfrm>
            <a:off x="3454637" y="857250"/>
            <a:ext cx="11539117" cy="1566545"/>
          </a:xfrm>
          <a:prstGeom prst="rect">
            <a:avLst/>
          </a:prstGeom>
        </p:spPr>
        <p:txBody>
          <a:bodyPr lIns="0" tIns="0" rIns="0" bIns="0" rtlCol="0" anchor="t">
            <a:spAutoFit/>
          </a:bodyPr>
          <a:lstStyle/>
          <a:p>
            <a:pPr algn="ctr">
              <a:lnSpc>
                <a:spcPts val="12880"/>
              </a:lnSpc>
            </a:pPr>
            <a:r>
              <a:rPr lang="en-US" sz="9200" spc="266">
                <a:solidFill>
                  <a:srgbClr val="000000"/>
                </a:solidFill>
                <a:latin typeface="Cardo Bold"/>
              </a:rPr>
              <a:t>Product Overview </a:t>
            </a:r>
          </a:p>
        </p:txBody>
      </p:sp>
      <p:sp>
        <p:nvSpPr>
          <p:cNvPr id="13" name="TextBox 13"/>
          <p:cNvSpPr txBox="1"/>
          <p:nvPr/>
        </p:nvSpPr>
        <p:spPr>
          <a:xfrm>
            <a:off x="0" y="3777324"/>
            <a:ext cx="9959035" cy="905510"/>
          </a:xfrm>
          <a:prstGeom prst="rect">
            <a:avLst/>
          </a:prstGeom>
        </p:spPr>
        <p:txBody>
          <a:bodyPr lIns="0" tIns="0" rIns="0" bIns="0" rtlCol="0" anchor="t">
            <a:spAutoFit/>
          </a:bodyPr>
          <a:lstStyle/>
          <a:p>
            <a:pPr algn="ctr">
              <a:lnSpc>
                <a:spcPts val="3640"/>
              </a:lnSpc>
            </a:pPr>
            <a:r>
              <a:rPr lang="en-US" sz="2600" spc="75">
                <a:solidFill>
                  <a:srgbClr val="000000"/>
                </a:solidFill>
                <a:ea typeface="Cardo Bold"/>
              </a:rPr>
              <a:t>》water quality checkers play a crucial role in ensuring the safety and quality of our water resources.</a:t>
            </a:r>
          </a:p>
        </p:txBody>
      </p:sp>
      <p:sp>
        <p:nvSpPr>
          <p:cNvPr id="14" name="TextBox 14"/>
          <p:cNvSpPr txBox="1"/>
          <p:nvPr/>
        </p:nvSpPr>
        <p:spPr>
          <a:xfrm>
            <a:off x="0" y="5105400"/>
            <a:ext cx="11539117" cy="850900"/>
          </a:xfrm>
          <a:prstGeom prst="rect">
            <a:avLst/>
          </a:prstGeom>
        </p:spPr>
        <p:txBody>
          <a:bodyPr lIns="0" tIns="0" rIns="0" bIns="0" rtlCol="0" anchor="t">
            <a:spAutoFit/>
          </a:bodyPr>
          <a:lstStyle/>
          <a:p>
            <a:pPr algn="ctr">
              <a:lnSpc>
                <a:spcPts val="3499"/>
              </a:lnSpc>
            </a:pPr>
            <a:r>
              <a:rPr lang="en-US" sz="2499" spc="72">
                <a:solidFill>
                  <a:srgbClr val="000000"/>
                </a:solidFill>
                <a:ea typeface="Cardo Bold"/>
              </a:rPr>
              <a:t>》A water quality checker is a device designed to analyze the quality of water and provide accurate information about its composition</a:t>
            </a:r>
          </a:p>
        </p:txBody>
      </p:sp>
      <p:sp>
        <p:nvSpPr>
          <p:cNvPr id="15" name="TextBox 15"/>
          <p:cNvSpPr txBox="1"/>
          <p:nvPr/>
        </p:nvSpPr>
        <p:spPr>
          <a:xfrm>
            <a:off x="1556169" y="6201896"/>
            <a:ext cx="7668027" cy="2978176"/>
          </a:xfrm>
          <a:prstGeom prst="rect">
            <a:avLst/>
          </a:prstGeom>
        </p:spPr>
        <p:txBody>
          <a:bodyPr lIns="0" tIns="0" rIns="0" bIns="0" rtlCol="0" anchor="t">
            <a:spAutoFit/>
          </a:bodyPr>
          <a:lstStyle/>
          <a:p>
            <a:pPr algn="ctr">
              <a:lnSpc>
                <a:spcPts val="5948"/>
              </a:lnSpc>
            </a:pPr>
            <a:r>
              <a:rPr lang="en-US" sz="4248" spc="123">
                <a:solidFill>
                  <a:srgbClr val="000000"/>
                </a:solidFill>
                <a:ea typeface="Cardo Bold"/>
              </a:rPr>
              <a:t>■Parameters measured:</a:t>
            </a:r>
          </a:p>
          <a:p>
            <a:pPr algn="ctr">
              <a:lnSpc>
                <a:spcPts val="5948"/>
              </a:lnSpc>
            </a:pPr>
            <a:r>
              <a:rPr lang="en-US" sz="4248" spc="123">
                <a:solidFill>
                  <a:srgbClr val="000000"/>
                </a:solidFill>
                <a:ea typeface="Cardo Bold"/>
              </a:rPr>
              <a:t>■Sampling method:</a:t>
            </a:r>
          </a:p>
          <a:p>
            <a:pPr algn="ctr">
              <a:lnSpc>
                <a:spcPts val="5948"/>
              </a:lnSpc>
            </a:pPr>
            <a:r>
              <a:rPr lang="en-US" sz="4248" spc="123">
                <a:solidFill>
                  <a:srgbClr val="000000"/>
                </a:solidFill>
                <a:ea typeface="Cardo Bold"/>
              </a:rPr>
              <a:t>■Portability:</a:t>
            </a:r>
          </a:p>
          <a:p>
            <a:pPr algn="ctr">
              <a:lnSpc>
                <a:spcPts val="5948"/>
              </a:lnSpc>
            </a:pPr>
            <a:r>
              <a:rPr lang="en-US" sz="4248" spc="123">
                <a:solidFill>
                  <a:srgbClr val="000000"/>
                </a:solidFill>
                <a:ea typeface="Cardo Bold"/>
              </a:rPr>
              <a:t>■Maintenance:</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8F6"/>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5276340" y="7546970"/>
            <a:ext cx="3556828" cy="4114800"/>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H="1">
            <a:off x="-749714" y="7546970"/>
            <a:ext cx="3556828" cy="4114800"/>
          </a:xfrm>
          <a:prstGeom prst="rect">
            <a:avLst/>
          </a:prstGeom>
        </p:spPr>
      </p:pic>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2924999">
            <a:off x="-2503731" y="-1297702"/>
            <a:ext cx="4030989" cy="4114800"/>
          </a:xfrm>
          <a:prstGeom prst="rect">
            <a:avLst/>
          </a:prstGeom>
        </p:spPr>
      </p:pic>
      <p:pic>
        <p:nvPicPr>
          <p:cNvPr id="5" name="Picture 5"/>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2924999">
            <a:off x="-2943904" y="-1297702"/>
            <a:ext cx="4030989" cy="4114800"/>
          </a:xfrm>
          <a:prstGeom prst="rect">
            <a:avLst/>
          </a:prstGeom>
        </p:spPr>
      </p:pic>
      <p:pic>
        <p:nvPicPr>
          <p:cNvPr id="6" name="Picture 6"/>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2924999">
            <a:off x="16576762" y="-1229799"/>
            <a:ext cx="4030989" cy="4114800"/>
          </a:xfrm>
          <a:prstGeom prst="rect">
            <a:avLst/>
          </a:prstGeom>
        </p:spPr>
      </p:pic>
      <p:pic>
        <p:nvPicPr>
          <p:cNvPr id="7" name="Picture 7"/>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2924999">
            <a:off x="16136589" y="-1028700"/>
            <a:ext cx="4030989" cy="4114800"/>
          </a:xfrm>
          <a:prstGeom prst="rect">
            <a:avLst/>
          </a:prstGeom>
        </p:spPr>
      </p:pic>
      <p:pic>
        <p:nvPicPr>
          <p:cNvPr id="8" name="Picture 8"/>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5309527" y="2222648"/>
            <a:ext cx="7695537" cy="471080"/>
          </a:xfrm>
          <a:prstGeom prst="rect">
            <a:avLst/>
          </a:prstGeom>
        </p:spPr>
      </p:pic>
      <p:pic>
        <p:nvPicPr>
          <p:cNvPr id="9" name="Picture 9"/>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rot="-2941998">
            <a:off x="8574029" y="6116178"/>
            <a:ext cx="776757" cy="1197031"/>
          </a:xfrm>
          <a:prstGeom prst="rect">
            <a:avLst/>
          </a:prstGeom>
        </p:spPr>
      </p:pic>
      <p:pic>
        <p:nvPicPr>
          <p:cNvPr id="10" name="Picture 10"/>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rot="-3561944" flipH="1">
            <a:off x="15561097" y="2820090"/>
            <a:ext cx="776757" cy="1197031"/>
          </a:xfrm>
          <a:prstGeom prst="rect">
            <a:avLst/>
          </a:prstGeom>
        </p:spPr>
      </p:pic>
      <p:sp>
        <p:nvSpPr>
          <p:cNvPr id="11" name="TextBox 11"/>
          <p:cNvSpPr txBox="1"/>
          <p:nvPr/>
        </p:nvSpPr>
        <p:spPr>
          <a:xfrm>
            <a:off x="3454637" y="838200"/>
            <a:ext cx="11539117" cy="1724660"/>
          </a:xfrm>
          <a:prstGeom prst="rect">
            <a:avLst/>
          </a:prstGeom>
        </p:spPr>
        <p:txBody>
          <a:bodyPr lIns="0" tIns="0" rIns="0" bIns="0" rtlCol="0" anchor="t">
            <a:spAutoFit/>
          </a:bodyPr>
          <a:lstStyle/>
          <a:p>
            <a:pPr algn="ctr">
              <a:lnSpc>
                <a:spcPts val="14140"/>
              </a:lnSpc>
            </a:pPr>
            <a:r>
              <a:rPr lang="en-US" sz="10100" spc="8080">
                <a:solidFill>
                  <a:srgbClr val="000000"/>
                </a:solidFill>
                <a:latin typeface="Cardo Bold"/>
              </a:rPr>
              <a:t>SWOT</a:t>
            </a:r>
          </a:p>
        </p:txBody>
      </p:sp>
      <p:sp>
        <p:nvSpPr>
          <p:cNvPr id="12" name="TextBox 12"/>
          <p:cNvSpPr txBox="1"/>
          <p:nvPr/>
        </p:nvSpPr>
        <p:spPr>
          <a:xfrm>
            <a:off x="395659" y="4723020"/>
            <a:ext cx="7860186" cy="6986675"/>
          </a:xfrm>
          <a:prstGeom prst="rect">
            <a:avLst/>
          </a:prstGeom>
        </p:spPr>
        <p:txBody>
          <a:bodyPr lIns="0" tIns="0" rIns="0" bIns="0" rtlCol="0" anchor="t">
            <a:spAutoFit/>
          </a:bodyPr>
          <a:lstStyle/>
          <a:p>
            <a:pPr>
              <a:lnSpc>
                <a:spcPts val="4271"/>
              </a:lnSpc>
            </a:pPr>
            <a:endParaRPr/>
          </a:p>
          <a:p>
            <a:pPr>
              <a:lnSpc>
                <a:spcPts val="4271"/>
              </a:lnSpc>
            </a:pPr>
            <a:r>
              <a:rPr lang="en-US" sz="2669">
                <a:solidFill>
                  <a:srgbClr val="000000"/>
                </a:solidFill>
                <a:ea typeface="Cardo"/>
              </a:rPr>
              <a:t>●The device can be portable, making it easy to use and accessible to local communities</a:t>
            </a:r>
          </a:p>
          <a:p>
            <a:pPr>
              <a:lnSpc>
                <a:spcPts val="4271"/>
              </a:lnSpc>
            </a:pPr>
            <a:r>
              <a:rPr lang="en-US" sz="2669">
                <a:solidFill>
                  <a:srgbClr val="000000"/>
                </a:solidFill>
                <a:ea typeface="Cardo"/>
              </a:rPr>
              <a:t>●U</a:t>
            </a:r>
            <a:r>
              <a:rPr lang="en-US" sz="2669">
                <a:solidFill>
                  <a:srgbClr val="000000"/>
                </a:solidFill>
                <a:latin typeface="Cardo"/>
              </a:rPr>
              <a:t>sing advanced sensors and analytical techniques will improve the accuracy of measurements and promote confidence in the data.</a:t>
            </a:r>
          </a:p>
          <a:p>
            <a:pPr>
              <a:lnSpc>
                <a:spcPts val="4271"/>
              </a:lnSpc>
            </a:pPr>
            <a:endParaRPr lang="en-US" sz="2669">
              <a:solidFill>
                <a:srgbClr val="000000"/>
              </a:solidFill>
              <a:latin typeface="Cardo"/>
            </a:endParaRPr>
          </a:p>
          <a:p>
            <a:pPr>
              <a:lnSpc>
                <a:spcPts val="4271"/>
              </a:lnSpc>
            </a:pPr>
            <a:endParaRPr lang="en-US" sz="2669">
              <a:solidFill>
                <a:srgbClr val="000000"/>
              </a:solidFill>
              <a:latin typeface="Cardo"/>
            </a:endParaRPr>
          </a:p>
          <a:p>
            <a:pPr>
              <a:lnSpc>
                <a:spcPts val="4271"/>
              </a:lnSpc>
            </a:pPr>
            <a:endParaRPr lang="en-US" sz="2669">
              <a:solidFill>
                <a:srgbClr val="000000"/>
              </a:solidFill>
              <a:latin typeface="Cardo"/>
            </a:endParaRPr>
          </a:p>
          <a:p>
            <a:pPr>
              <a:lnSpc>
                <a:spcPts val="4271"/>
              </a:lnSpc>
            </a:pPr>
            <a:endParaRPr lang="en-US" sz="2669">
              <a:solidFill>
                <a:srgbClr val="000000"/>
              </a:solidFill>
              <a:latin typeface="Cardo"/>
            </a:endParaRPr>
          </a:p>
          <a:p>
            <a:pPr>
              <a:lnSpc>
                <a:spcPts val="4271"/>
              </a:lnSpc>
            </a:pPr>
            <a:endParaRPr lang="en-US" sz="2669">
              <a:solidFill>
                <a:srgbClr val="000000"/>
              </a:solidFill>
              <a:latin typeface="Cardo"/>
            </a:endParaRPr>
          </a:p>
          <a:p>
            <a:pPr>
              <a:lnSpc>
                <a:spcPts val="4271"/>
              </a:lnSpc>
            </a:pPr>
            <a:endParaRPr lang="en-US" sz="2669">
              <a:solidFill>
                <a:srgbClr val="000000"/>
              </a:solidFill>
              <a:latin typeface="Cardo"/>
            </a:endParaRPr>
          </a:p>
          <a:p>
            <a:pPr>
              <a:lnSpc>
                <a:spcPts val="4271"/>
              </a:lnSpc>
            </a:pPr>
            <a:endParaRPr lang="en-US" sz="2669">
              <a:solidFill>
                <a:srgbClr val="000000"/>
              </a:solidFill>
              <a:latin typeface="Cardo"/>
            </a:endParaRPr>
          </a:p>
        </p:txBody>
      </p:sp>
      <p:sp>
        <p:nvSpPr>
          <p:cNvPr id="13" name="TextBox 13"/>
          <p:cNvSpPr txBox="1"/>
          <p:nvPr/>
        </p:nvSpPr>
        <p:spPr>
          <a:xfrm>
            <a:off x="-1094984" y="3754645"/>
            <a:ext cx="7804196" cy="854075"/>
          </a:xfrm>
          <a:prstGeom prst="rect">
            <a:avLst/>
          </a:prstGeom>
        </p:spPr>
        <p:txBody>
          <a:bodyPr lIns="0" tIns="0" rIns="0" bIns="0" rtlCol="0" anchor="t">
            <a:spAutoFit/>
          </a:bodyPr>
          <a:lstStyle/>
          <a:p>
            <a:pPr algn="ctr">
              <a:lnSpc>
                <a:spcPts val="7000"/>
              </a:lnSpc>
            </a:pPr>
            <a:r>
              <a:rPr lang="en-US" sz="5000" spc="145">
                <a:solidFill>
                  <a:srgbClr val="D13B45"/>
                </a:solidFill>
                <a:latin typeface="Cardo Bold"/>
              </a:rPr>
              <a:t>STRENGTHS:</a:t>
            </a:r>
          </a:p>
        </p:txBody>
      </p:sp>
      <p:sp>
        <p:nvSpPr>
          <p:cNvPr id="14" name="TextBox 14"/>
          <p:cNvSpPr txBox="1"/>
          <p:nvPr/>
        </p:nvSpPr>
        <p:spPr>
          <a:xfrm>
            <a:off x="9144000" y="5057775"/>
            <a:ext cx="8067400" cy="2287374"/>
          </a:xfrm>
          <a:prstGeom prst="rect">
            <a:avLst/>
          </a:prstGeom>
        </p:spPr>
        <p:txBody>
          <a:bodyPr lIns="0" tIns="0" rIns="0" bIns="0" rtlCol="0" anchor="t">
            <a:spAutoFit/>
          </a:bodyPr>
          <a:lstStyle/>
          <a:p>
            <a:pPr>
              <a:lnSpc>
                <a:spcPts val="3668"/>
              </a:lnSpc>
            </a:pPr>
            <a:r>
              <a:rPr lang="en-US" sz="2292">
                <a:solidFill>
                  <a:srgbClr val="000000"/>
                </a:solidFill>
                <a:ea typeface="Cardo"/>
              </a:rPr>
              <a:t>●Developing a cost-effective water quality checker with high accuracy may require significant investment in research and development.</a:t>
            </a:r>
          </a:p>
          <a:p>
            <a:pPr>
              <a:lnSpc>
                <a:spcPts val="3668"/>
              </a:lnSpc>
            </a:pPr>
            <a:r>
              <a:rPr lang="en-US" sz="2292">
                <a:solidFill>
                  <a:srgbClr val="000000"/>
                </a:solidFill>
                <a:ea typeface="Cardo"/>
              </a:rPr>
              <a:t>●U</a:t>
            </a:r>
            <a:r>
              <a:rPr lang="en-US" sz="2292">
                <a:solidFill>
                  <a:srgbClr val="000000"/>
                </a:solidFill>
                <a:latin typeface="Cardo"/>
              </a:rPr>
              <a:t>sers may require training to use the water quality checker and understand the data generated.</a:t>
            </a:r>
          </a:p>
        </p:txBody>
      </p:sp>
      <p:sp>
        <p:nvSpPr>
          <p:cNvPr id="15" name="TextBox 15"/>
          <p:cNvSpPr txBox="1"/>
          <p:nvPr/>
        </p:nvSpPr>
        <p:spPr>
          <a:xfrm>
            <a:off x="6056972" y="3596530"/>
            <a:ext cx="11539117" cy="1012190"/>
          </a:xfrm>
          <a:prstGeom prst="rect">
            <a:avLst/>
          </a:prstGeom>
        </p:spPr>
        <p:txBody>
          <a:bodyPr lIns="0" tIns="0" rIns="0" bIns="0" rtlCol="0" anchor="t">
            <a:spAutoFit/>
          </a:bodyPr>
          <a:lstStyle/>
          <a:p>
            <a:pPr algn="ctr">
              <a:lnSpc>
                <a:spcPts val="8260"/>
              </a:lnSpc>
            </a:pPr>
            <a:r>
              <a:rPr lang="en-US" sz="5900" spc="171">
                <a:solidFill>
                  <a:srgbClr val="D13B45"/>
                </a:solidFill>
                <a:latin typeface="Cardo Bold"/>
              </a:rPr>
              <a:t>WEAKNESS: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8F6"/>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5276340" y="7546970"/>
            <a:ext cx="3556828" cy="4114800"/>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H="1">
            <a:off x="-749714" y="7546970"/>
            <a:ext cx="3556828" cy="4114800"/>
          </a:xfrm>
          <a:prstGeom prst="rect">
            <a:avLst/>
          </a:prstGeom>
        </p:spPr>
      </p:pic>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2924999">
            <a:off x="-2503731" y="-1297702"/>
            <a:ext cx="4030989" cy="4114800"/>
          </a:xfrm>
          <a:prstGeom prst="rect">
            <a:avLst/>
          </a:prstGeom>
        </p:spPr>
      </p:pic>
      <p:pic>
        <p:nvPicPr>
          <p:cNvPr id="5" name="Picture 5"/>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2924999">
            <a:off x="-2943904" y="-1297702"/>
            <a:ext cx="4030989" cy="4114800"/>
          </a:xfrm>
          <a:prstGeom prst="rect">
            <a:avLst/>
          </a:prstGeom>
        </p:spPr>
      </p:pic>
      <p:pic>
        <p:nvPicPr>
          <p:cNvPr id="6" name="Picture 6"/>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2924999">
            <a:off x="16576762" y="-1229799"/>
            <a:ext cx="4030989" cy="4114800"/>
          </a:xfrm>
          <a:prstGeom prst="rect">
            <a:avLst/>
          </a:prstGeom>
        </p:spPr>
      </p:pic>
      <p:pic>
        <p:nvPicPr>
          <p:cNvPr id="7" name="Picture 7"/>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2924999">
            <a:off x="16136589" y="-1028700"/>
            <a:ext cx="4030989" cy="4114800"/>
          </a:xfrm>
          <a:prstGeom prst="rect">
            <a:avLst/>
          </a:prstGeom>
        </p:spPr>
      </p:pic>
      <p:pic>
        <p:nvPicPr>
          <p:cNvPr id="8" name="Picture 8"/>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5309527" y="2222648"/>
            <a:ext cx="7695537" cy="471080"/>
          </a:xfrm>
          <a:prstGeom prst="rect">
            <a:avLst/>
          </a:prstGeom>
        </p:spPr>
      </p:pic>
      <p:pic>
        <p:nvPicPr>
          <p:cNvPr id="9" name="Picture 9"/>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rot="-2941998">
            <a:off x="8574029" y="6116178"/>
            <a:ext cx="776757" cy="1197031"/>
          </a:xfrm>
          <a:prstGeom prst="rect">
            <a:avLst/>
          </a:prstGeom>
        </p:spPr>
      </p:pic>
      <p:pic>
        <p:nvPicPr>
          <p:cNvPr id="10" name="Picture 10"/>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rot="-3561944" flipH="1">
            <a:off x="15561097" y="2820090"/>
            <a:ext cx="776757" cy="1197031"/>
          </a:xfrm>
          <a:prstGeom prst="rect">
            <a:avLst/>
          </a:prstGeom>
        </p:spPr>
      </p:pic>
      <p:pic>
        <p:nvPicPr>
          <p:cNvPr id="11" name="Picture 11"/>
          <p:cNvPicPr>
            <a:picLocks noChangeAspect="1"/>
          </p:cNvPicPr>
          <p:nvPr/>
        </p:nvPicPr>
        <p:blipFill>
          <a:blip r:embed="rId12">
            <a:alphaModFix amt="18999"/>
          </a:blip>
          <a:srcRect/>
          <a:stretch>
            <a:fillRect/>
          </a:stretch>
        </p:blipFill>
        <p:spPr>
          <a:xfrm rot="-1430439">
            <a:off x="3062050" y="3636689"/>
            <a:ext cx="11228213" cy="5708036"/>
          </a:xfrm>
          <a:prstGeom prst="rect">
            <a:avLst/>
          </a:prstGeom>
        </p:spPr>
      </p:pic>
      <p:sp>
        <p:nvSpPr>
          <p:cNvPr id="12" name="TextBox 12"/>
          <p:cNvSpPr txBox="1"/>
          <p:nvPr/>
        </p:nvSpPr>
        <p:spPr>
          <a:xfrm>
            <a:off x="878331" y="5057775"/>
            <a:ext cx="6838853" cy="6956724"/>
          </a:xfrm>
          <a:prstGeom prst="rect">
            <a:avLst/>
          </a:prstGeom>
        </p:spPr>
        <p:txBody>
          <a:bodyPr lIns="0" tIns="0" rIns="0" bIns="0" rtlCol="0" anchor="t">
            <a:spAutoFit/>
          </a:bodyPr>
          <a:lstStyle/>
          <a:p>
            <a:pPr>
              <a:lnSpc>
                <a:spcPts val="3743"/>
              </a:lnSpc>
            </a:pPr>
            <a:r>
              <a:rPr lang="en-US" sz="2339">
                <a:solidFill>
                  <a:srgbClr val="000000"/>
                </a:solidFill>
                <a:ea typeface="Cardo"/>
              </a:rPr>
              <a:t>●T</a:t>
            </a:r>
            <a:r>
              <a:rPr lang="en-US" sz="2339">
                <a:solidFill>
                  <a:srgbClr val="000000"/>
                </a:solidFill>
                <a:latin typeface="Cardo"/>
              </a:rPr>
              <a:t>he increasing demand for clean water globally presents an opportunity to develop innovative solutions that promote sustainable water management practices.</a:t>
            </a:r>
          </a:p>
          <a:p>
            <a:pPr>
              <a:lnSpc>
                <a:spcPts val="3743"/>
              </a:lnSpc>
            </a:pPr>
            <a:r>
              <a:rPr lang="en-US" sz="2339">
                <a:solidFill>
                  <a:srgbClr val="000000"/>
                </a:solidFill>
                <a:ea typeface="Cardo"/>
              </a:rPr>
              <a:t>●</a:t>
            </a:r>
            <a:r>
              <a:rPr lang="en-US" sz="2339">
                <a:solidFill>
                  <a:srgbClr val="000000"/>
                </a:solidFill>
                <a:latin typeface="Cardo"/>
              </a:rPr>
              <a:t>Partnerships between government agencies, NGOs, and local communities can promote collaboration and drive adoption of water quality checker devices.</a:t>
            </a:r>
          </a:p>
          <a:p>
            <a:pPr>
              <a:lnSpc>
                <a:spcPts val="3743"/>
              </a:lnSpc>
            </a:pPr>
            <a:endParaRPr lang="en-US" sz="2339">
              <a:solidFill>
                <a:srgbClr val="000000"/>
              </a:solidFill>
              <a:latin typeface="Cardo"/>
            </a:endParaRPr>
          </a:p>
          <a:p>
            <a:pPr>
              <a:lnSpc>
                <a:spcPts val="3743"/>
              </a:lnSpc>
            </a:pPr>
            <a:endParaRPr lang="en-US" sz="2339">
              <a:solidFill>
                <a:srgbClr val="000000"/>
              </a:solidFill>
              <a:latin typeface="Cardo"/>
            </a:endParaRPr>
          </a:p>
          <a:p>
            <a:pPr>
              <a:lnSpc>
                <a:spcPts val="3743"/>
              </a:lnSpc>
            </a:pPr>
            <a:endParaRPr lang="en-US" sz="2339">
              <a:solidFill>
                <a:srgbClr val="000000"/>
              </a:solidFill>
              <a:latin typeface="Cardo"/>
            </a:endParaRPr>
          </a:p>
          <a:p>
            <a:pPr>
              <a:lnSpc>
                <a:spcPts val="3743"/>
              </a:lnSpc>
            </a:pPr>
            <a:endParaRPr lang="en-US" sz="2339">
              <a:solidFill>
                <a:srgbClr val="000000"/>
              </a:solidFill>
              <a:latin typeface="Cardo"/>
            </a:endParaRPr>
          </a:p>
          <a:p>
            <a:pPr>
              <a:lnSpc>
                <a:spcPts val="3743"/>
              </a:lnSpc>
            </a:pPr>
            <a:endParaRPr lang="en-US" sz="2339">
              <a:solidFill>
                <a:srgbClr val="000000"/>
              </a:solidFill>
              <a:latin typeface="Cardo"/>
            </a:endParaRPr>
          </a:p>
          <a:p>
            <a:pPr>
              <a:lnSpc>
                <a:spcPts val="3743"/>
              </a:lnSpc>
            </a:pPr>
            <a:endParaRPr lang="en-US" sz="2339">
              <a:solidFill>
                <a:srgbClr val="000000"/>
              </a:solidFill>
              <a:latin typeface="Cardo"/>
            </a:endParaRPr>
          </a:p>
          <a:p>
            <a:pPr>
              <a:lnSpc>
                <a:spcPts val="3743"/>
              </a:lnSpc>
            </a:pPr>
            <a:endParaRPr lang="en-US" sz="2339">
              <a:solidFill>
                <a:srgbClr val="000000"/>
              </a:solidFill>
              <a:latin typeface="Cardo"/>
            </a:endParaRPr>
          </a:p>
          <a:p>
            <a:pPr>
              <a:lnSpc>
                <a:spcPts val="3743"/>
              </a:lnSpc>
            </a:pPr>
            <a:endParaRPr lang="en-US" sz="2339">
              <a:solidFill>
                <a:srgbClr val="000000"/>
              </a:solidFill>
              <a:latin typeface="Cardo"/>
            </a:endParaRPr>
          </a:p>
        </p:txBody>
      </p:sp>
      <p:sp>
        <p:nvSpPr>
          <p:cNvPr id="13" name="TextBox 13"/>
          <p:cNvSpPr txBox="1"/>
          <p:nvPr/>
        </p:nvSpPr>
        <p:spPr>
          <a:xfrm>
            <a:off x="395659" y="3536315"/>
            <a:ext cx="7804196" cy="854075"/>
          </a:xfrm>
          <a:prstGeom prst="rect">
            <a:avLst/>
          </a:prstGeom>
        </p:spPr>
        <p:txBody>
          <a:bodyPr lIns="0" tIns="0" rIns="0" bIns="0" rtlCol="0" anchor="t">
            <a:spAutoFit/>
          </a:bodyPr>
          <a:lstStyle/>
          <a:p>
            <a:pPr algn="ctr">
              <a:lnSpc>
                <a:spcPts val="7000"/>
              </a:lnSpc>
            </a:pPr>
            <a:r>
              <a:rPr lang="en-US" sz="5000" spc="145">
                <a:solidFill>
                  <a:srgbClr val="D13B45"/>
                </a:solidFill>
                <a:latin typeface="Cardo Bold"/>
              </a:rPr>
              <a:t>OPPORTUNITIES :</a:t>
            </a:r>
          </a:p>
        </p:txBody>
      </p:sp>
      <p:sp>
        <p:nvSpPr>
          <p:cNvPr id="14" name="TextBox 14"/>
          <p:cNvSpPr txBox="1"/>
          <p:nvPr/>
        </p:nvSpPr>
        <p:spPr>
          <a:xfrm>
            <a:off x="9528689" y="4608720"/>
            <a:ext cx="8067400" cy="3678248"/>
          </a:xfrm>
          <a:prstGeom prst="rect">
            <a:avLst/>
          </a:prstGeom>
        </p:spPr>
        <p:txBody>
          <a:bodyPr lIns="0" tIns="0" rIns="0" bIns="0" rtlCol="0" anchor="t">
            <a:spAutoFit/>
          </a:bodyPr>
          <a:lstStyle/>
          <a:p>
            <a:pPr>
              <a:lnSpc>
                <a:spcPts val="3668"/>
              </a:lnSpc>
            </a:pPr>
            <a:endParaRPr/>
          </a:p>
          <a:p>
            <a:pPr>
              <a:lnSpc>
                <a:spcPts val="3668"/>
              </a:lnSpc>
            </a:pPr>
            <a:endParaRPr/>
          </a:p>
          <a:p>
            <a:pPr>
              <a:lnSpc>
                <a:spcPts val="3668"/>
              </a:lnSpc>
            </a:pPr>
            <a:r>
              <a:rPr lang="en-US" sz="2292">
                <a:solidFill>
                  <a:srgbClr val="000000"/>
                </a:solidFill>
                <a:ea typeface="Cardo"/>
              </a:rPr>
              <a:t>●</a:t>
            </a:r>
            <a:r>
              <a:rPr lang="en-US" sz="2292">
                <a:solidFill>
                  <a:srgbClr val="000000"/>
                </a:solidFill>
                <a:latin typeface="Cardo"/>
              </a:rPr>
              <a:t>Competition from other established water quality measurement methods may hinder the adoption of new solutions.</a:t>
            </a:r>
          </a:p>
          <a:p>
            <a:pPr>
              <a:lnSpc>
                <a:spcPts val="3668"/>
              </a:lnSpc>
            </a:pPr>
            <a:r>
              <a:rPr lang="en-US" sz="2292">
                <a:solidFill>
                  <a:srgbClr val="000000"/>
                </a:solidFill>
                <a:ea typeface="Cardo"/>
              </a:rPr>
              <a:t>●Ch</a:t>
            </a:r>
            <a:r>
              <a:rPr lang="en-US" sz="2292">
                <a:solidFill>
                  <a:srgbClr val="000000"/>
                </a:solidFill>
                <a:latin typeface="Cardo"/>
              </a:rPr>
              <a:t>anges in regulations or policies may impact the demand and funding for water quality checker devices.</a:t>
            </a:r>
          </a:p>
          <a:p>
            <a:pPr>
              <a:lnSpc>
                <a:spcPts val="3668"/>
              </a:lnSpc>
            </a:pPr>
            <a:r>
              <a:rPr lang="en-US" sz="2292">
                <a:solidFill>
                  <a:srgbClr val="000000"/>
                </a:solidFill>
                <a:ea typeface="Cardo"/>
              </a:rPr>
              <a:t>●</a:t>
            </a:r>
            <a:r>
              <a:rPr lang="en-US" sz="2292">
                <a:solidFill>
                  <a:srgbClr val="000000"/>
                </a:solidFill>
                <a:latin typeface="Cardo"/>
              </a:rPr>
              <a:t>The lack of awareness and education among local communities may limit the adoption of the technology.</a:t>
            </a:r>
          </a:p>
        </p:txBody>
      </p:sp>
      <p:sp>
        <p:nvSpPr>
          <p:cNvPr id="15" name="TextBox 15"/>
          <p:cNvSpPr txBox="1"/>
          <p:nvPr/>
        </p:nvSpPr>
        <p:spPr>
          <a:xfrm>
            <a:off x="6056972" y="3596530"/>
            <a:ext cx="11539117" cy="1012190"/>
          </a:xfrm>
          <a:prstGeom prst="rect">
            <a:avLst/>
          </a:prstGeom>
        </p:spPr>
        <p:txBody>
          <a:bodyPr lIns="0" tIns="0" rIns="0" bIns="0" rtlCol="0" anchor="t">
            <a:spAutoFit/>
          </a:bodyPr>
          <a:lstStyle/>
          <a:p>
            <a:pPr algn="ctr">
              <a:lnSpc>
                <a:spcPts val="8260"/>
              </a:lnSpc>
            </a:pPr>
            <a:r>
              <a:rPr lang="en-US" sz="5900" spc="171">
                <a:solidFill>
                  <a:srgbClr val="D13B45"/>
                </a:solidFill>
                <a:latin typeface="Cardo Bold"/>
              </a:rPr>
              <a:t>THREATS: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Custom</PresentationFormat>
  <Paragraphs>0</Paragraphs>
  <Slides>13</Slides>
  <Notes>0</Notes>
  <HiddenSlides>0</HiddenSlides>
  <MMClips>0</MMClips>
  <ScaleCrop>false</ScaleCrop>
  <HeadingPairs>
    <vt:vector size="4" baseType="variant">
      <vt:variant>
        <vt:lpstr>Theme</vt:lpstr>
      </vt:variant>
      <vt:variant>
        <vt:i4>1</vt:i4>
      </vt:variant>
      <vt:variant>
        <vt:lpstr>Slide Titles</vt:lpstr>
      </vt:variant>
      <vt:variant>
        <vt:i4>13</vt:i4>
      </vt:variant>
    </vt:vector>
  </HeadingPairs>
  <TitlesOfParts>
    <vt:vector size="14"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water quality checker</dc:title>
  <cp:lastModifiedBy>chavalamnireekshana@gmail.com</cp:lastModifiedBy>
  <cp:revision>2</cp:revision>
  <dcterms:created xsi:type="dcterms:W3CDTF">2006-08-16T00:00:00Z</dcterms:created>
  <dcterms:modified xsi:type="dcterms:W3CDTF">2023-05-07T19:21:45Z</dcterms:modified>
  <dc:identifier>DAFiPgJ1T2o</dc:identifier>
</cp:coreProperties>
</file>